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001132"/>
    <a:srgbClr val="FFFFFF"/>
    <a:srgbClr val="CCFFFF"/>
    <a:srgbClr val="CCFFCC"/>
    <a:srgbClr val="3333FF"/>
    <a:srgbClr val="CCCCFF"/>
    <a:srgbClr val="D5D7FB"/>
    <a:srgbClr val="D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0995" autoAdjust="0"/>
  </p:normalViewPr>
  <p:slideViewPr>
    <p:cSldViewPr showGuides="1">
      <p:cViewPr varScale="1">
        <p:scale>
          <a:sx n="57" d="100"/>
          <a:sy n="57" d="100"/>
        </p:scale>
        <p:origin x="918" y="60"/>
      </p:cViewPr>
      <p:guideLst>
        <p:guide orient="horz" pos="2160"/>
        <p:guide pos="2880"/>
      </p:guideLst>
    </p:cSldViewPr>
  </p:slideViewPr>
  <p:outlineViewPr>
    <p:cViewPr>
      <p:scale>
        <a:sx n="33" d="100"/>
        <a:sy n="33" d="100"/>
      </p:scale>
      <p:origin x="0" y="17370"/>
    </p:cViewPr>
  </p:outlineViewPr>
  <p:notesTextViewPr>
    <p:cViewPr>
      <p:scale>
        <a:sx n="125" d="100"/>
        <a:sy n="125" d="100"/>
      </p:scale>
      <p:origin x="0" y="0"/>
    </p:cViewPr>
  </p:notesTextViewPr>
  <p:sorterViewPr>
    <p:cViewPr>
      <p:scale>
        <a:sx n="75" d="100"/>
        <a:sy n="75" d="100"/>
      </p:scale>
      <p:origin x="0" y="18576"/>
    </p:cViewPr>
  </p:sorterViewPr>
  <p:notesViewPr>
    <p:cSldViewPr showGuides="1">
      <p:cViewPr>
        <p:scale>
          <a:sx n="80" d="100"/>
          <a:sy n="80" d="100"/>
        </p:scale>
        <p:origin x="2292" y="6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84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3878" tIns="46939" rIns="93878" bIns="4693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3878" tIns="46939" rIns="93878" bIns="46939" rtlCol="0"/>
          <a:lstStyle>
            <a:lvl1pPr algn="r" eaLnBrk="1" fontAlgn="auto" hangingPunct="1">
              <a:spcBef>
                <a:spcPts val="0"/>
              </a:spcBef>
              <a:spcAft>
                <a:spcPts val="0"/>
              </a:spcAft>
              <a:defRPr sz="1200">
                <a:latin typeface="+mn-lt"/>
                <a:ea typeface="+mn-ea"/>
                <a:cs typeface="+mn-cs"/>
              </a:defRPr>
            </a:lvl1pPr>
          </a:lstStyle>
          <a:p>
            <a:pPr>
              <a:defRPr/>
            </a:pPr>
            <a:fld id="{3A90E980-1BC9-4EC9-8F55-28FFCD5E08FF}" type="datetime1">
              <a:rPr lang="en-US" smtClean="0"/>
              <a:t>11/09/2015</a:t>
            </a:fld>
            <a:endParaRPr lang="en-US" dirty="0"/>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3878" tIns="46939" rIns="93878" bIns="46939" rtlCol="0" anchor="ctr"/>
          <a:lstStyle/>
          <a:p>
            <a:pPr lvl="0"/>
            <a:endParaRPr lang="en-US" noProof="0" dirty="0" smtClean="0"/>
          </a:p>
        </p:txBody>
      </p:sp>
      <p:sp>
        <p:nvSpPr>
          <p:cNvPr id="5" name="Notes Placeholder 4"/>
          <p:cNvSpPr>
            <a:spLocks noGrp="1"/>
          </p:cNvSpPr>
          <p:nvPr>
            <p:ph type="body" sz="quarter" idx="3"/>
          </p:nvPr>
        </p:nvSpPr>
        <p:spPr>
          <a:xfrm>
            <a:off x="695325" y="4422775"/>
            <a:ext cx="5564188" cy="4187825"/>
          </a:xfrm>
          <a:prstGeom prst="rect">
            <a:avLst/>
          </a:prstGeom>
        </p:spPr>
        <p:txBody>
          <a:bodyPr vert="horz" wrap="square" lIns="93878" tIns="46939" rIns="93878" bIns="4693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Slide Number Placeholder 5"/>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5D49DC0C-B9C0-4B05-8E4A-9A0BDB5ABDC5}" type="slidenum">
              <a:rPr lang="en-US" altLang="en-US"/>
              <a:pPr>
                <a:defRPr/>
              </a:pPr>
              <a:t>‹#›</a:t>
            </a:fld>
            <a:endParaRPr lang="en-US" altLang="en-US"/>
          </a:p>
        </p:txBody>
      </p:sp>
      <p:sp>
        <p:nvSpPr>
          <p:cNvPr id="7" name="Footer Placeholder 6"/>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Tree>
    <p:extLst>
      <p:ext uri="{BB962C8B-B14F-4D97-AF65-F5344CB8AC3E}">
        <p14:creationId xmlns:p14="http://schemas.microsoft.com/office/powerpoint/2010/main" val="12373930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7383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CE46E07-CB4A-499E-B6EC-E9AB39693499}" type="datetime1">
              <a:rPr lang="en-US" smtClean="0"/>
              <a:pPr>
                <a:defRPr/>
              </a:pPr>
              <a:t>11/09/2015</a:t>
            </a:fld>
            <a:endParaRPr lang="en-US" dirty="0"/>
          </a:p>
        </p:txBody>
      </p:sp>
      <p:sp>
        <p:nvSpPr>
          <p:cNvPr id="7383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1B64079-6E46-4355-AA30-4EF44F0B59A5}" type="slidenum">
              <a:rPr lang="en-US" altLang="en-US">
                <a:latin typeface="Verdana" panose="020B0604030504040204" pitchFamily="34" charset="0"/>
              </a:rPr>
              <a:pPr algn="r" eaLnBrk="1" hangingPunct="1">
                <a:spcBef>
                  <a:spcPct val="0"/>
                </a:spcBef>
              </a:pPr>
              <a:t>1</a:t>
            </a:fld>
            <a:endParaRPr lang="en-US" altLang="en-US">
              <a:latin typeface="Verdana" panose="020B0604030504040204" pitchFamily="34" charset="0"/>
            </a:endParaRPr>
          </a:p>
        </p:txBody>
      </p:sp>
    </p:spTree>
    <p:extLst>
      <p:ext uri="{BB962C8B-B14F-4D97-AF65-F5344CB8AC3E}">
        <p14:creationId xmlns:p14="http://schemas.microsoft.com/office/powerpoint/2010/main" val="419257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7690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BD0F94BD-A249-45F7-A2B1-4554E904BAA1}" type="datetime1">
              <a:rPr lang="en-US" smtClean="0"/>
              <a:pPr>
                <a:defRPr/>
              </a:pPr>
              <a:t>11/09/2015</a:t>
            </a:fld>
            <a:endParaRPr lang="en-US" dirty="0"/>
          </a:p>
        </p:txBody>
      </p:sp>
      <p:sp>
        <p:nvSpPr>
          <p:cNvPr id="7690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E0CDEE2-4D3B-41D8-9300-D38A251BA5A8}" type="slidenum">
              <a:rPr lang="en-US" altLang="en-US">
                <a:latin typeface="Verdana" panose="020B0604030504040204" pitchFamily="34" charset="0"/>
              </a:rPr>
              <a:pPr algn="r" eaLnBrk="1" hangingPunct="1">
                <a:spcBef>
                  <a:spcPct val="0"/>
                </a:spcBef>
              </a:pPr>
              <a:t>10</a:t>
            </a:fld>
            <a:endParaRPr lang="en-US" altLang="en-US">
              <a:latin typeface="Verdana" panose="020B0604030504040204" pitchFamily="34" charset="0"/>
            </a:endParaRPr>
          </a:p>
        </p:txBody>
      </p:sp>
    </p:spTree>
    <p:extLst>
      <p:ext uri="{BB962C8B-B14F-4D97-AF65-F5344CB8AC3E}">
        <p14:creationId xmlns:p14="http://schemas.microsoft.com/office/powerpoint/2010/main" val="124512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248BA054-E586-40BE-A5B8-F6A7BA125F6C}" type="datetime1">
              <a:rPr lang="en-US" smtClean="0"/>
              <a:pPr>
                <a:defRPr/>
              </a:pPr>
              <a:t>11/09/2015</a:t>
            </a:fld>
            <a:endParaRPr lang="en-US" dirty="0"/>
          </a:p>
        </p:txBody>
      </p:sp>
      <p:sp>
        <p:nvSpPr>
          <p:cNvPr id="75059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EDA719F-8672-4400-B19D-B0A37AC90488}" type="slidenum">
              <a:rPr lang="en-US" altLang="en-US"/>
              <a:pPr algn="r" eaLnBrk="1" hangingPunct="1">
                <a:spcBef>
                  <a:spcPct val="0"/>
                </a:spcBef>
              </a:pPr>
              <a:t>11</a:t>
            </a:fld>
            <a:endParaRPr lang="en-US" altLang="en-US"/>
          </a:p>
        </p:txBody>
      </p:sp>
      <p:sp>
        <p:nvSpPr>
          <p:cNvPr id="75059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anose="020B0604020202020204" pitchFamily="34" charset="0"/>
              </a:rPr>
              <a:t>If TP</a:t>
            </a:r>
            <a:r>
              <a:rPr lang="en-US" altLang="en-US" baseline="0" dirty="0" smtClean="0">
                <a:cs typeface="Arial" panose="020B0604020202020204" pitchFamily="34" charset="0"/>
              </a:rPr>
              <a:t> paid state income tax last year on tax return, we need to record this on FS taxes paid worksheet, so that it can be deductible on schedule A</a:t>
            </a:r>
            <a:endParaRPr lang="en-US" altLang="en-US" dirty="0" smtClean="0">
              <a:cs typeface="Arial" panose="020B0604020202020204" pitchFamily="34" charset="0"/>
            </a:endParaRPr>
          </a:p>
        </p:txBody>
      </p:sp>
    </p:spTree>
    <p:extLst>
      <p:ext uri="{BB962C8B-B14F-4D97-AF65-F5344CB8AC3E}">
        <p14:creationId xmlns:p14="http://schemas.microsoft.com/office/powerpoint/2010/main" val="323262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6D38CF00-50F3-44B9-8B99-F9C41443EBAA}" type="datetime1">
              <a:rPr lang="en-US" smtClean="0"/>
              <a:pPr>
                <a:defRPr/>
              </a:pPr>
              <a:t>11/09/2015</a:t>
            </a:fld>
            <a:endParaRPr lang="en-US" dirty="0"/>
          </a:p>
        </p:txBody>
      </p:sp>
      <p:sp>
        <p:nvSpPr>
          <p:cNvPr id="75264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FB19D0-72C3-4B21-B5A2-E53F70449D8F}" type="slidenum">
              <a:rPr lang="en-US" altLang="en-US"/>
              <a:pPr algn="r" eaLnBrk="1" hangingPunct="1">
                <a:spcBef>
                  <a:spcPct val="0"/>
                </a:spcBef>
              </a:pPr>
              <a:t>12</a:t>
            </a:fld>
            <a:endParaRPr lang="en-US" altLang="en-US"/>
          </a:p>
        </p:txBody>
      </p:sp>
      <p:sp>
        <p:nvSpPr>
          <p:cNvPr id="75264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26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Char char="•"/>
            </a:pPr>
            <a:r>
              <a:rPr lang="en-US" altLang="en-US" dirty="0" smtClean="0">
                <a:cs typeface="Arial" panose="020B0604020202020204" pitchFamily="34" charset="0"/>
              </a:rPr>
              <a:t> Enter</a:t>
            </a:r>
            <a:r>
              <a:rPr lang="en-US" altLang="en-US" baseline="0" dirty="0" smtClean="0">
                <a:cs typeface="Arial" panose="020B0604020202020204" pitchFamily="34" charset="0"/>
              </a:rPr>
              <a:t> sales tax for specific high-dollar purchases, such as cars, planes, etc., directly on Line 8</a:t>
            </a:r>
          </a:p>
          <a:p>
            <a:pPr eaLnBrk="1" hangingPunct="1">
              <a:buFont typeface="Arial" pitchFamily="34" charset="0"/>
              <a:buChar char="•"/>
            </a:pPr>
            <a:endParaRPr lang="en-US" altLang="en-US" baseline="0" dirty="0" smtClean="0">
              <a:cs typeface="Arial" panose="020B0604020202020204" pitchFamily="34" charset="0"/>
            </a:endParaRPr>
          </a:p>
          <a:p>
            <a:pPr eaLnBrk="1" hangingPunct="1">
              <a:buFont typeface="Arial" pitchFamily="34" charset="0"/>
              <a:buChar char="•"/>
            </a:pPr>
            <a:r>
              <a:rPr lang="en-US" altLang="en-US" baseline="0" dirty="0" smtClean="0">
                <a:cs typeface="Arial" panose="020B0604020202020204" pitchFamily="34" charset="0"/>
              </a:rPr>
              <a:t> TW calculates the sales tax you can claim from the sales tax tables, (based on AGI &amp; Nontaxable Income) &amp; populates Line 9</a:t>
            </a:r>
          </a:p>
          <a:p>
            <a:pPr eaLnBrk="1" hangingPunct="1">
              <a:buFont typeface="Arial" pitchFamily="34" charset="0"/>
              <a:buChar char="•"/>
            </a:pPr>
            <a:endParaRPr lang="en-US" altLang="en-US" baseline="0" dirty="0" smtClean="0">
              <a:cs typeface="Arial" panose="020B0604020202020204" pitchFamily="34" charset="0"/>
            </a:endParaRPr>
          </a:p>
          <a:p>
            <a:pPr eaLnBrk="1" hangingPunct="1">
              <a:buFont typeface="Arial" pitchFamily="34" charset="0"/>
              <a:buChar char="•"/>
            </a:pPr>
            <a:r>
              <a:rPr lang="en-US" altLang="en-US" baseline="0" dirty="0" smtClean="0">
                <a:cs typeface="Arial" panose="020B0604020202020204" pitchFamily="34" charset="0"/>
              </a:rPr>
              <a:t> TW calculates the total sales tax deduction on Line 11 and transfers to Schedule A Line 5b</a:t>
            </a:r>
          </a:p>
          <a:p>
            <a:pPr eaLnBrk="1" hangingPunct="1">
              <a:buFont typeface="Arial" pitchFamily="34" charset="0"/>
              <a:buChar char="•"/>
            </a:pPr>
            <a:endParaRPr lang="en-US" altLang="en-US" baseline="0" dirty="0" smtClean="0">
              <a:cs typeface="Arial" panose="020B0604020202020204" pitchFamily="34" charset="0"/>
            </a:endParaRPr>
          </a:p>
          <a:p>
            <a:pPr eaLnBrk="1" hangingPunct="1">
              <a:buFont typeface="Arial" pitchFamily="34" charset="0"/>
              <a:buChar char="•"/>
            </a:pPr>
            <a:r>
              <a:rPr lang="en-US" altLang="en-US" baseline="0" dirty="0" smtClean="0">
                <a:cs typeface="Arial" panose="020B0604020202020204" pitchFamily="34" charset="0"/>
              </a:rPr>
              <a:t> Taxpayers can use Line 10 if they have actual receipts to show the sales tax they have paid during the year (extremely rare)  </a:t>
            </a:r>
            <a:endParaRPr lang="en-US" altLang="en-US" dirty="0" smtClean="0">
              <a:cs typeface="Arial" panose="020B0604020202020204" pitchFamily="34" charset="0"/>
            </a:endParaRPr>
          </a:p>
        </p:txBody>
      </p:sp>
    </p:spTree>
    <p:extLst>
      <p:ext uri="{BB962C8B-B14F-4D97-AF65-F5344CB8AC3E}">
        <p14:creationId xmlns:p14="http://schemas.microsoft.com/office/powerpoint/2010/main" val="224847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B658C96A-47C0-4729-B3B3-138E0E6C465C}" type="datetime1">
              <a:rPr lang="en-US" smtClean="0"/>
              <a:pPr>
                <a:defRPr/>
              </a:pPr>
              <a:t>11/09/2015</a:t>
            </a:fld>
            <a:endParaRPr lang="en-US" dirty="0"/>
          </a:p>
        </p:txBody>
      </p:sp>
      <p:sp>
        <p:nvSpPr>
          <p:cNvPr id="75469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E9C2A57-0047-4C25-B4CF-7B797E575448}" type="slidenum">
              <a:rPr lang="en-US" altLang="en-US"/>
              <a:pPr algn="r" eaLnBrk="1" hangingPunct="1">
                <a:spcBef>
                  <a:spcPct val="0"/>
                </a:spcBef>
              </a:pPr>
              <a:t>13</a:t>
            </a:fld>
            <a:endParaRPr lang="en-US" altLang="en-US"/>
          </a:p>
        </p:txBody>
      </p:sp>
      <p:sp>
        <p:nvSpPr>
          <p:cNvPr id="75469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46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smtClean="0">
              <a:cs typeface="Arial" panose="020B0604020202020204" pitchFamily="34" charset="0"/>
            </a:endParaRPr>
          </a:p>
        </p:txBody>
      </p:sp>
    </p:spTree>
    <p:extLst>
      <p:ext uri="{BB962C8B-B14F-4D97-AF65-F5344CB8AC3E}">
        <p14:creationId xmlns:p14="http://schemas.microsoft.com/office/powerpoint/2010/main" val="192869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692923D4-55B4-4D8D-8D04-0FB62E07CE43}" type="datetime1">
              <a:rPr lang="en-US" smtClean="0"/>
              <a:pPr>
                <a:defRPr/>
              </a:pPr>
              <a:t>11/09/2015</a:t>
            </a:fld>
            <a:endParaRPr lang="en-US" dirty="0"/>
          </a:p>
        </p:txBody>
      </p:sp>
      <p:sp>
        <p:nvSpPr>
          <p:cNvPr id="75674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F1B326-CF94-432C-A8DF-1CDC5B7C3B36}" type="slidenum">
              <a:rPr lang="en-US" altLang="en-US"/>
              <a:pPr algn="r" eaLnBrk="1" hangingPunct="1">
                <a:spcBef>
                  <a:spcPct val="0"/>
                </a:spcBef>
              </a:pPr>
              <a:t>14</a:t>
            </a:fld>
            <a:endParaRPr lang="en-US" altLang="en-US"/>
          </a:p>
        </p:txBody>
      </p:sp>
      <p:sp>
        <p:nvSpPr>
          <p:cNvPr id="75674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67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cs typeface="Arial" panose="020B0604020202020204" pitchFamily="34" charset="0"/>
              </a:rPr>
              <a:t> Counselor must confirm with client that taxes have actually been paid.  Property tax documents that client provides may show taxes billed, not actually paid.</a:t>
            </a:r>
          </a:p>
          <a:p>
            <a:pPr eaLnBrk="1" hangingPunct="1">
              <a:buFontTx/>
              <a:buChar char="•"/>
            </a:pPr>
            <a:endParaRPr lang="en-US" altLang="en-US" dirty="0" smtClean="0">
              <a:cs typeface="Arial" panose="020B0604020202020204" pitchFamily="34" charset="0"/>
            </a:endParaRPr>
          </a:p>
          <a:p>
            <a:pPr eaLnBrk="1" hangingPunct="1">
              <a:buFontTx/>
              <a:buChar char="•"/>
            </a:pPr>
            <a:r>
              <a:rPr lang="en-US" altLang="en-US" dirty="0" smtClean="0">
                <a:cs typeface="Arial" panose="020B0604020202020204" pitchFamily="34" charset="0"/>
              </a:rPr>
              <a:t> Can also claim any taxes due from prior years that were paid in current year</a:t>
            </a:r>
          </a:p>
        </p:txBody>
      </p:sp>
    </p:spTree>
    <p:extLst>
      <p:ext uri="{BB962C8B-B14F-4D97-AF65-F5344CB8AC3E}">
        <p14:creationId xmlns:p14="http://schemas.microsoft.com/office/powerpoint/2010/main" val="390253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00EE8749-478D-4973-91CA-01FF8BF0FC89}" type="datetime1">
              <a:rPr lang="en-US" smtClean="0"/>
              <a:pPr>
                <a:defRPr/>
              </a:pPr>
              <a:t>11/09/2015</a:t>
            </a:fld>
            <a:endParaRPr lang="en-US" dirty="0"/>
          </a:p>
        </p:txBody>
      </p:sp>
      <p:sp>
        <p:nvSpPr>
          <p:cNvPr id="75878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D36A0BD-A56B-4BB6-AFA7-FA404CB4B52F}" type="slidenum">
              <a:rPr lang="en-US" altLang="en-US"/>
              <a:pPr algn="r" eaLnBrk="1" hangingPunct="1">
                <a:spcBef>
                  <a:spcPct val="0"/>
                </a:spcBef>
              </a:pPr>
              <a:t>15</a:t>
            </a:fld>
            <a:endParaRPr lang="en-US" altLang="en-US"/>
          </a:p>
        </p:txBody>
      </p:sp>
      <p:sp>
        <p:nvSpPr>
          <p:cNvPr id="758789"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87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cs typeface="Arial" panose="020B0604020202020204" pitchFamily="34" charset="0"/>
              </a:rPr>
              <a:t> Refer students to TaxPrep4Free.org document “NJ Special Handling Page 6” for more detailed information on how to calculate property tax paid on principal residence</a:t>
            </a:r>
          </a:p>
        </p:txBody>
      </p:sp>
    </p:spTree>
    <p:extLst>
      <p:ext uri="{BB962C8B-B14F-4D97-AF65-F5344CB8AC3E}">
        <p14:creationId xmlns:p14="http://schemas.microsoft.com/office/powerpoint/2010/main" val="48751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EA4C7533-EA29-4B14-90D9-343E48BB988A}" type="datetime1">
              <a:rPr lang="en-US" smtClean="0"/>
              <a:pPr>
                <a:defRPr/>
              </a:pPr>
              <a:t>11/09/2015</a:t>
            </a:fld>
            <a:endParaRPr lang="en-US" dirty="0"/>
          </a:p>
        </p:txBody>
      </p:sp>
      <p:sp>
        <p:nvSpPr>
          <p:cNvPr id="76083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C4F766C-F8B5-4AD5-ACF2-0075181D2E5C}" type="slidenum">
              <a:rPr lang="en-US" altLang="en-US"/>
              <a:pPr algn="r" eaLnBrk="1" hangingPunct="1">
                <a:spcBef>
                  <a:spcPct val="0"/>
                </a:spcBef>
              </a:pPr>
              <a:t>16</a:t>
            </a:fld>
            <a:endParaRPr lang="en-US" altLang="en-US"/>
          </a:p>
        </p:txBody>
      </p:sp>
      <p:sp>
        <p:nvSpPr>
          <p:cNvPr id="76083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618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defRPr/>
            </a:pPr>
            <a:r>
              <a:rPr lang="en-US" altLang="en-US" dirty="0" smtClean="0">
                <a:cs typeface="Arial" panose="020B0604020202020204" pitchFamily="34" charset="0"/>
              </a:rPr>
              <a:t> Have to determine if Homestead Benefit was subtracted from one of the four payments when you look at the bill</a:t>
            </a:r>
          </a:p>
          <a:p>
            <a:pPr marL="273050" lvl="1" eaLnBrk="1" hangingPunct="1">
              <a:buFontTx/>
              <a:buChar char="•"/>
              <a:defRPr/>
            </a:pPr>
            <a:r>
              <a:rPr lang="en-US" altLang="en-US" dirty="0" smtClean="0">
                <a:cs typeface="Arial" panose="020B0604020202020204" pitchFamily="34" charset="0"/>
              </a:rPr>
              <a:t> 1</a:t>
            </a:r>
            <a:r>
              <a:rPr lang="en-US" altLang="en-US" baseline="30000" dirty="0" smtClean="0">
                <a:cs typeface="Arial" panose="020B0604020202020204" pitchFamily="34" charset="0"/>
              </a:rPr>
              <a:t>st</a:t>
            </a:r>
            <a:r>
              <a:rPr lang="en-US" altLang="en-US" dirty="0" smtClean="0">
                <a:cs typeface="Arial" panose="020B0604020202020204" pitchFamily="34" charset="0"/>
              </a:rPr>
              <a:t> &amp; 2</a:t>
            </a:r>
            <a:r>
              <a:rPr lang="en-US" altLang="en-US" baseline="30000" dirty="0" smtClean="0">
                <a:cs typeface="Arial" panose="020B0604020202020204" pitchFamily="34" charset="0"/>
              </a:rPr>
              <a:t>nd</a:t>
            </a:r>
            <a:r>
              <a:rPr lang="en-US" altLang="en-US" dirty="0" smtClean="0">
                <a:cs typeface="Arial" panose="020B0604020202020204" pitchFamily="34" charset="0"/>
              </a:rPr>
              <a:t> quarters are usually the same; 3</a:t>
            </a:r>
            <a:r>
              <a:rPr lang="en-US" altLang="en-US" baseline="30000" dirty="0" smtClean="0">
                <a:cs typeface="Arial" panose="020B0604020202020204" pitchFamily="34" charset="0"/>
              </a:rPr>
              <a:t>rd</a:t>
            </a:r>
            <a:r>
              <a:rPr lang="en-US" altLang="en-US" dirty="0" smtClean="0">
                <a:cs typeface="Arial" panose="020B0604020202020204" pitchFamily="34" charset="0"/>
              </a:rPr>
              <a:t> &amp; 4</a:t>
            </a:r>
            <a:r>
              <a:rPr lang="en-US" altLang="en-US" baseline="30000" dirty="0" smtClean="0">
                <a:cs typeface="Arial" panose="020B0604020202020204" pitchFamily="34" charset="0"/>
              </a:rPr>
              <a:t>th</a:t>
            </a:r>
            <a:r>
              <a:rPr lang="en-US" altLang="en-US" dirty="0" smtClean="0">
                <a:cs typeface="Arial" panose="020B0604020202020204" pitchFamily="34" charset="0"/>
              </a:rPr>
              <a:t> quarter amounts are usually the same.  If one quarter is lower, that is probably due to the Homestead Benefit paid by the state  </a:t>
            </a:r>
          </a:p>
          <a:p>
            <a:pPr eaLnBrk="1" hangingPunct="1">
              <a:buFontTx/>
              <a:buChar char="•"/>
              <a:defRPr/>
            </a:pPr>
            <a:endParaRPr lang="en-US" altLang="en-US" dirty="0" smtClean="0">
              <a:cs typeface="Arial" panose="020B0604020202020204" pitchFamily="34" charset="0"/>
            </a:endParaRPr>
          </a:p>
          <a:p>
            <a:pPr eaLnBrk="1" hangingPunct="1">
              <a:buFontTx/>
              <a:buChar char="•"/>
              <a:defRPr/>
            </a:pPr>
            <a:r>
              <a:rPr lang="en-US" altLang="en-US" dirty="0" smtClean="0">
                <a:cs typeface="Arial" panose="020B0604020202020204" pitchFamily="34" charset="0"/>
              </a:rPr>
              <a:t> Explain that 2014 Total Taxes might be shown on property tax bill.  However, you must verify that the total is for the 2014 calendar year, not the 2014 fiscal year.  Safest way is to add up the quarterly payments, as indicated above.  Not sure if all towns do this the same way</a:t>
            </a:r>
          </a:p>
          <a:p>
            <a:pPr eaLnBrk="1" hangingPunct="1">
              <a:buFontTx/>
              <a:buChar char="•"/>
              <a:defRPr/>
            </a:pPr>
            <a:endParaRPr lang="en-US" altLang="en-US" dirty="0" smtClean="0">
              <a:cs typeface="Arial" panose="020B0604020202020204" pitchFamily="34" charset="0"/>
            </a:endParaRPr>
          </a:p>
          <a:p>
            <a:pPr eaLnBrk="1" hangingPunct="1">
              <a:buFontTx/>
              <a:buChar char="•"/>
              <a:defRPr/>
            </a:pPr>
            <a:r>
              <a:rPr lang="en-US" altLang="en-US" dirty="0" smtClean="0">
                <a:cs typeface="Arial" panose="020B0604020202020204" pitchFamily="34" charset="0"/>
              </a:rPr>
              <a:t> Do not include amounts for Veterans’ Deduction, Senior Citizens Deduction, or Disabled Veterans Exemption in Property Tax amount on </a:t>
            </a:r>
            <a:r>
              <a:rPr lang="en-US" altLang="en-US" dirty="0" err="1" smtClean="0">
                <a:cs typeface="Arial" panose="020B0604020202020204" pitchFamily="34" charset="0"/>
              </a:rPr>
              <a:t>Sch</a:t>
            </a:r>
            <a:r>
              <a:rPr lang="en-US" altLang="en-US" dirty="0" smtClean="0">
                <a:cs typeface="Arial" panose="020B0604020202020204" pitchFamily="34" charset="0"/>
              </a:rPr>
              <a:t> A.  They are a discount, not a rebate or payment</a:t>
            </a:r>
          </a:p>
        </p:txBody>
      </p:sp>
    </p:spTree>
    <p:extLst>
      <p:ext uri="{BB962C8B-B14F-4D97-AF65-F5344CB8AC3E}">
        <p14:creationId xmlns:p14="http://schemas.microsoft.com/office/powerpoint/2010/main" val="27992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6B37F216-B1A7-4DCD-82A7-DB1440D17FB7}" type="datetime1">
              <a:rPr lang="en-US" smtClean="0"/>
              <a:pPr>
                <a:defRPr/>
              </a:pPr>
              <a:t>11/09/2015</a:t>
            </a:fld>
            <a:endParaRPr lang="en-US" dirty="0"/>
          </a:p>
        </p:txBody>
      </p:sp>
      <p:sp>
        <p:nvSpPr>
          <p:cNvPr id="76288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D46BA50-1C96-4088-A146-2C2870C38B4B}" type="slidenum">
              <a:rPr lang="en-US" altLang="en-US"/>
              <a:pPr algn="r" eaLnBrk="1" hangingPunct="1">
                <a:spcBef>
                  <a:spcPct val="0"/>
                </a:spcBef>
              </a:pPr>
              <a:t>17</a:t>
            </a:fld>
            <a:endParaRPr lang="en-US" altLang="en-US"/>
          </a:p>
        </p:txBody>
      </p:sp>
      <p:sp>
        <p:nvSpPr>
          <p:cNvPr id="76288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28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cs typeface="Arial" panose="020B0604020202020204" pitchFamily="34" charset="0"/>
              </a:rPr>
              <a:t> NJ property tax bills are for a fiscal year, not a calendar year </a:t>
            </a:r>
          </a:p>
          <a:p>
            <a:pPr eaLnBrk="1" hangingPunct="1"/>
            <a:endParaRPr lang="en-US" altLang="en-US" dirty="0" smtClean="0">
              <a:cs typeface="Arial" panose="020B0604020202020204" pitchFamily="34" charset="0"/>
            </a:endParaRPr>
          </a:p>
          <a:p>
            <a:pPr eaLnBrk="1" hangingPunct="1">
              <a:buFontTx/>
              <a:buChar char="•"/>
            </a:pPr>
            <a:r>
              <a:rPr lang="en-US" altLang="en-US" dirty="0" smtClean="0">
                <a:cs typeface="Arial" panose="020B0604020202020204" pitchFamily="34" charset="0"/>
              </a:rPr>
              <a:t> Sometimes the bill will show the taxes for the calendar year in the Explanation of Taxes box</a:t>
            </a:r>
          </a:p>
          <a:p>
            <a:pPr eaLnBrk="1" hangingPunct="1"/>
            <a:endParaRPr lang="en-US" altLang="en-US" dirty="0" smtClean="0">
              <a:cs typeface="Arial" panose="020B0604020202020204" pitchFamily="34" charset="0"/>
            </a:endParaRPr>
          </a:p>
          <a:p>
            <a:pPr eaLnBrk="1" hangingPunct="1">
              <a:buFontTx/>
              <a:buChar char="•"/>
            </a:pPr>
            <a:r>
              <a:rPr lang="en-US" altLang="en-US" dirty="0" smtClean="0">
                <a:cs typeface="Arial" panose="020B0604020202020204" pitchFamily="34" charset="0"/>
              </a:rPr>
              <a:t> If it doesn’t show total for calendar year, you may have to add together the February and May amounts from the 2013 Final/2014 Preliminary bill with the August and November amounts from the 2014 Final/2015 Preliminary bill </a:t>
            </a:r>
          </a:p>
          <a:p>
            <a:pPr eaLnBrk="1" hangingPunct="1">
              <a:buFontTx/>
              <a:buChar char="•"/>
            </a:pPr>
            <a:endParaRPr lang="en-US" altLang="en-US" dirty="0" smtClean="0">
              <a:cs typeface="Arial" panose="020B0604020202020204" pitchFamily="34" charset="0"/>
            </a:endParaRPr>
          </a:p>
          <a:p>
            <a:pPr eaLnBrk="1" hangingPunct="1">
              <a:buFontTx/>
              <a:buChar char="•"/>
            </a:pPr>
            <a:r>
              <a:rPr lang="en-US" altLang="en-US" dirty="0" smtClean="0">
                <a:cs typeface="Arial" panose="020B0604020202020204" pitchFamily="34" charset="0"/>
              </a:rPr>
              <a:t> 2014 Total Taxes might be shown on property tax bill.  However, you must verify that the total is for the 2014 calendar year, not the 2014 fiscal year.  Safest way is to add up the quarterly payments, as indicated above.  Not sure if all towns do this the same way</a:t>
            </a:r>
          </a:p>
        </p:txBody>
      </p:sp>
    </p:spTree>
    <p:extLst>
      <p:ext uri="{BB962C8B-B14F-4D97-AF65-F5344CB8AC3E}">
        <p14:creationId xmlns:p14="http://schemas.microsoft.com/office/powerpoint/2010/main" val="2086864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C03DFC5B-050E-4D55-BA0A-456AA01F027A}" type="datetime1">
              <a:rPr lang="en-US" smtClean="0"/>
              <a:pPr>
                <a:defRPr/>
              </a:pPr>
              <a:t>11/09/2015</a:t>
            </a:fld>
            <a:endParaRPr lang="en-US" dirty="0"/>
          </a:p>
        </p:txBody>
      </p:sp>
      <p:sp>
        <p:nvSpPr>
          <p:cNvPr id="76493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CC28DC-3755-4875-99E3-1601A2809B93}" type="slidenum">
              <a:rPr lang="en-US" altLang="en-US"/>
              <a:pPr algn="r" eaLnBrk="1" hangingPunct="1">
                <a:spcBef>
                  <a:spcPct val="0"/>
                </a:spcBef>
              </a:pPr>
              <a:t>18</a:t>
            </a:fld>
            <a:endParaRPr lang="en-US" altLang="en-US"/>
          </a:p>
        </p:txBody>
      </p:sp>
      <p:sp>
        <p:nvSpPr>
          <p:cNvPr id="76493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smtClean="0">
              <a:cs typeface="Arial" panose="020B0604020202020204" pitchFamily="34" charset="0"/>
            </a:endParaRPr>
          </a:p>
        </p:txBody>
      </p:sp>
    </p:spTree>
    <p:extLst>
      <p:ext uri="{BB962C8B-B14F-4D97-AF65-F5344CB8AC3E}">
        <p14:creationId xmlns:p14="http://schemas.microsoft.com/office/powerpoint/2010/main" val="307541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4D5272AB-EA38-41DD-977C-8E77AB4E0098}" type="datetime1">
              <a:rPr lang="en-US" smtClean="0"/>
              <a:pPr>
                <a:defRPr/>
              </a:pPr>
              <a:t>11/09/2015</a:t>
            </a:fld>
            <a:endParaRPr lang="en-US" dirty="0"/>
          </a:p>
        </p:txBody>
      </p:sp>
      <p:sp>
        <p:nvSpPr>
          <p:cNvPr id="76698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85A4354-8351-4E64-8933-93673BBFE5C0}" type="slidenum">
              <a:rPr lang="en-US" altLang="en-US"/>
              <a:pPr algn="r" eaLnBrk="1" hangingPunct="1">
                <a:spcBef>
                  <a:spcPct val="0"/>
                </a:spcBef>
              </a:pPr>
              <a:t>19</a:t>
            </a:fld>
            <a:endParaRPr lang="en-US" altLang="en-US"/>
          </a:p>
        </p:txBody>
      </p:sp>
      <p:sp>
        <p:nvSpPr>
          <p:cNvPr id="76698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cs typeface="Arial" panose="020B0604020202020204" pitchFamily="34" charset="0"/>
              </a:rPr>
              <a:t> NJ postcard shows the Net Taxes Billed.  That includes the Homestead Benefit amount (before homestead rebate deducted), so postcard amount can be used on Sch A Line 6 Box 3.  Just make sure it was paid, not just billed</a:t>
            </a:r>
          </a:p>
        </p:txBody>
      </p:sp>
    </p:spTree>
    <p:extLst>
      <p:ext uri="{BB962C8B-B14F-4D97-AF65-F5344CB8AC3E}">
        <p14:creationId xmlns:p14="http://schemas.microsoft.com/office/powerpoint/2010/main" val="42478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11/09/2015</a:t>
            </a:fld>
            <a:endParaRPr lang="en-US" dirty="0"/>
          </a:p>
        </p:txBody>
      </p:sp>
    </p:spTree>
    <p:extLst>
      <p:ext uri="{BB962C8B-B14F-4D97-AF65-F5344CB8AC3E}">
        <p14:creationId xmlns:p14="http://schemas.microsoft.com/office/powerpoint/2010/main" val="2509350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1" name="Notes Placeholder 2"/>
          <p:cNvSpPr>
            <a:spLocks noGrp="1"/>
          </p:cNvSpPr>
          <p:nvPr>
            <p:ph type="body" idx="1"/>
          </p:nvPr>
        </p:nvSpPr>
        <p:spPr bwMode="auto"/>
        <p:txBody>
          <a:bodyPr/>
          <a:lstStyle/>
          <a:p>
            <a:pPr>
              <a:lnSpc>
                <a:spcPct val="80000"/>
              </a:lnSpc>
              <a:buFontTx/>
              <a:buChar char="•"/>
              <a:defRPr/>
            </a:pPr>
            <a:r>
              <a:rPr lang="en-US" sz="900" dirty="0" smtClean="0"/>
              <a:t> State &amp; local taxes – Line 5a</a:t>
            </a:r>
          </a:p>
          <a:p>
            <a:pPr marL="277117" lvl="1">
              <a:lnSpc>
                <a:spcPct val="80000"/>
              </a:lnSpc>
              <a:buFontTx/>
              <a:buChar char="•"/>
              <a:defRPr/>
            </a:pPr>
            <a:r>
              <a:rPr lang="en-US" sz="900" dirty="0" smtClean="0"/>
              <a:t> State taxes are based on info entered from W-2, W-2G, 1099s, etc. &amp; estimated taxes paid.  TW automatically accumulates</a:t>
            </a:r>
            <a:r>
              <a:rPr lang="en-US" sz="900" baseline="0" dirty="0" smtClean="0"/>
              <a:t> this amount as info is entered on the other forms</a:t>
            </a:r>
          </a:p>
          <a:p>
            <a:pPr marL="277117" lvl="1">
              <a:lnSpc>
                <a:spcPct val="80000"/>
              </a:lnSpc>
              <a:buFontTx/>
              <a:buNone/>
              <a:defRPr/>
            </a:pPr>
            <a:endParaRPr lang="en-US" sz="900" dirty="0" smtClean="0"/>
          </a:p>
          <a:p>
            <a:pPr>
              <a:lnSpc>
                <a:spcPct val="80000"/>
              </a:lnSpc>
              <a:buFontTx/>
              <a:buChar char="•"/>
              <a:defRPr/>
            </a:pPr>
            <a:r>
              <a:rPr lang="en-US" sz="900" dirty="0" smtClean="0"/>
              <a:t> Sales tax deduction – Line 5b</a:t>
            </a:r>
          </a:p>
          <a:p>
            <a:pPr marL="277117" lvl="1">
              <a:lnSpc>
                <a:spcPct val="80000"/>
              </a:lnSpc>
              <a:buFontTx/>
              <a:buChar char="•"/>
              <a:defRPr/>
            </a:pPr>
            <a:r>
              <a:rPr lang="en-US" sz="900" dirty="0" smtClean="0"/>
              <a:t> TW calculates based on Tax Tables + sales tax paid on specified items (such as cars, boats, plans, homes, home building supplies)  </a:t>
            </a:r>
          </a:p>
          <a:p>
            <a:pPr lvl="1">
              <a:lnSpc>
                <a:spcPct val="80000"/>
              </a:lnSpc>
              <a:defRPr/>
            </a:pPr>
            <a:endParaRPr lang="en-US" sz="900" dirty="0" smtClean="0"/>
          </a:p>
          <a:p>
            <a:pPr>
              <a:lnSpc>
                <a:spcPct val="80000"/>
              </a:lnSpc>
              <a:buFontTx/>
              <a:buChar char="•"/>
              <a:defRPr/>
            </a:pPr>
            <a:r>
              <a:rPr lang="en-US" sz="900" dirty="0" smtClean="0"/>
              <a:t> Real estate taxes on main home – Line 6 “Real estate taxes on your principal residence, not listed above”</a:t>
            </a:r>
          </a:p>
          <a:p>
            <a:pPr>
              <a:lnSpc>
                <a:spcPct val="80000"/>
              </a:lnSpc>
              <a:buFontTx/>
              <a:buNone/>
              <a:defRPr/>
            </a:pPr>
            <a:endParaRPr lang="en-US" sz="900" dirty="0" smtClean="0"/>
          </a:p>
          <a:p>
            <a:pPr>
              <a:lnSpc>
                <a:spcPct val="80000"/>
              </a:lnSpc>
              <a:buFontTx/>
              <a:buChar char="•"/>
              <a:defRPr/>
            </a:pPr>
            <a:r>
              <a:rPr lang="en-US" sz="900" dirty="0" smtClean="0"/>
              <a:t> Real estate taxes on other property – Line 8 “Other taxes not claimed elsewhere on this tax return” for all other real estate taxes</a:t>
            </a:r>
          </a:p>
          <a:p>
            <a:pPr>
              <a:lnSpc>
                <a:spcPct val="80000"/>
              </a:lnSpc>
              <a:defRPr/>
            </a:pPr>
            <a:endParaRPr lang="en-US" sz="900" dirty="0" smtClean="0"/>
          </a:p>
        </p:txBody>
      </p:sp>
      <p:sp>
        <p:nvSpPr>
          <p:cNvPr id="7710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04B4ABB5-AEF7-4DE6-A8FB-B100F88D941E}" type="datetime1">
              <a:rPr lang="en-US" smtClean="0"/>
              <a:pPr>
                <a:defRPr/>
              </a:pPr>
              <a:t>11/09/2015</a:t>
            </a:fld>
            <a:endParaRPr lang="en-US" dirty="0"/>
          </a:p>
        </p:txBody>
      </p:sp>
      <p:sp>
        <p:nvSpPr>
          <p:cNvPr id="77107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89AB99-D65A-4EA1-9A19-D3F3E5EBE359}" type="slidenum">
              <a:rPr lang="en-US" altLang="en-US">
                <a:latin typeface="Verdana" panose="020B0604030504040204" pitchFamily="34" charset="0"/>
              </a:rPr>
              <a:pPr algn="r" eaLnBrk="1" hangingPunct="1">
                <a:spcBef>
                  <a:spcPct val="0"/>
                </a:spcBef>
              </a:pPr>
              <a:t>20</a:t>
            </a:fld>
            <a:endParaRPr lang="en-US" altLang="en-US">
              <a:latin typeface="Verdana" panose="020B0604030504040204" pitchFamily="34" charset="0"/>
            </a:endParaRPr>
          </a:p>
        </p:txBody>
      </p:sp>
    </p:spTree>
    <p:extLst>
      <p:ext uri="{BB962C8B-B14F-4D97-AF65-F5344CB8AC3E}">
        <p14:creationId xmlns:p14="http://schemas.microsoft.com/office/powerpoint/2010/main" val="3716007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C2C4B7-34EE-4693-9656-BAD81973FBCC}" type="slidenum">
              <a:rPr lang="en-US" altLang="en-US" sz="1400"/>
              <a:pPr>
                <a:spcBef>
                  <a:spcPct val="0"/>
                </a:spcBef>
              </a:pPr>
              <a:t>21</a:t>
            </a:fld>
            <a:endParaRPr lang="en-US" altLang="en-US" sz="1400"/>
          </a:p>
        </p:txBody>
      </p:sp>
    </p:spTree>
    <p:extLst>
      <p:ext uri="{BB962C8B-B14F-4D97-AF65-F5344CB8AC3E}">
        <p14:creationId xmlns:p14="http://schemas.microsoft.com/office/powerpoint/2010/main" val="3853508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160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B0A2D6-29B8-43AB-BA0E-6D0E85E315B6}" type="slidenum">
              <a:rPr lang="en-US" altLang="en-US" sz="1400"/>
              <a:pPr>
                <a:spcBef>
                  <a:spcPct val="0"/>
                </a:spcBef>
              </a:pPr>
              <a:t>22</a:t>
            </a:fld>
            <a:endParaRPr lang="en-US" altLang="en-US" sz="1400"/>
          </a:p>
        </p:txBody>
      </p:sp>
    </p:spTree>
    <p:extLst>
      <p:ext uri="{BB962C8B-B14F-4D97-AF65-F5344CB8AC3E}">
        <p14:creationId xmlns:p14="http://schemas.microsoft.com/office/powerpoint/2010/main" val="3668264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Enter </a:t>
            </a:r>
            <a:r>
              <a:rPr lang="en-US" altLang="en-US" u="sng" dirty="0" smtClean="0"/>
              <a:t>total</a:t>
            </a:r>
            <a:r>
              <a:rPr lang="en-US" altLang="en-US" dirty="0" smtClean="0"/>
              <a:t> amount of rent paid on Line 1.  Do not calculate the 18% of rent to claim as tenant property taxes yourself.  TW will do this for you</a:t>
            </a:r>
          </a:p>
          <a:p>
            <a:pPr eaLnBrk="1" hangingPunct="1">
              <a:spcBef>
                <a:spcPct val="0"/>
              </a:spcBef>
              <a:buFontTx/>
              <a:buChar char="•"/>
            </a:pPr>
            <a:r>
              <a:rPr lang="en-US" altLang="en-US" dirty="0" smtClean="0"/>
              <a:t>  Mobile Home Owners can record total site fees under rent and TW calculates 18%</a:t>
            </a:r>
          </a:p>
        </p:txBody>
      </p:sp>
      <p:sp>
        <p:nvSpPr>
          <p:cNvPr id="28365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E4AA4A-38D9-465B-B4CA-114643390330}" type="slidenum">
              <a:rPr lang="en-US" altLang="en-US" sz="1400"/>
              <a:pPr>
                <a:spcBef>
                  <a:spcPct val="0"/>
                </a:spcBef>
              </a:pPr>
              <a:t>23</a:t>
            </a:fld>
            <a:endParaRPr lang="en-US" altLang="en-US" sz="1400"/>
          </a:p>
        </p:txBody>
      </p:sp>
    </p:spTree>
    <p:extLst>
      <p:ext uri="{BB962C8B-B14F-4D97-AF65-F5344CB8AC3E}">
        <p14:creationId xmlns:p14="http://schemas.microsoft.com/office/powerpoint/2010/main" val="3638846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 Must own home and live in it.  If you own home but rent it out, you cannot claim deduction or credit</a:t>
            </a:r>
          </a:p>
          <a:p>
            <a:endParaRPr lang="en-US" altLang="en-US" dirty="0" smtClean="0"/>
          </a:p>
          <a:p>
            <a:pPr>
              <a:buFontTx/>
              <a:buChar char="•"/>
            </a:pPr>
            <a:r>
              <a:rPr lang="en-US" altLang="en-US" dirty="0" smtClean="0"/>
              <a:t> Emphasize that property tax deduction/credit cannot be claimed if property taxes have not been paid </a:t>
            </a:r>
          </a:p>
          <a:p>
            <a:pPr>
              <a:buFontTx/>
              <a:buChar char="•"/>
            </a:pPr>
            <a:endParaRPr lang="en-US" altLang="en-US" dirty="0" smtClean="0"/>
          </a:p>
          <a:p>
            <a:pPr>
              <a:buFontTx/>
              <a:buChar char="•"/>
            </a:pPr>
            <a:r>
              <a:rPr lang="en-US" altLang="en-US" dirty="0" smtClean="0"/>
              <a:t> For most people, income must be greater than $20K ($10K if S/MFS).  However, there is a special case for people under those income limits but over age 65 or blind or disabled.  Discussed more on later slides</a:t>
            </a:r>
          </a:p>
          <a:p>
            <a:pPr>
              <a:buFontTx/>
              <a:buChar char="•"/>
            </a:pPr>
            <a:r>
              <a:rPr lang="en-US" altLang="en-US" b="1" u="sng" baseline="0" dirty="0" smtClean="0"/>
              <a:t> People living in tax-exempt housing or housing in P.I.L.O.T. program</a:t>
            </a:r>
            <a:r>
              <a:rPr lang="en-US" altLang="en-US" b="1" u="sng" dirty="0" smtClean="0"/>
              <a:t>:</a:t>
            </a:r>
            <a:r>
              <a:rPr lang="en-US" altLang="en-US" b="1" u="none" dirty="0" smtClean="0"/>
              <a:t>  </a:t>
            </a:r>
            <a:r>
              <a:rPr lang="en-US" altLang="en-US" u="none" dirty="0" smtClean="0"/>
              <a:t>not</a:t>
            </a:r>
            <a:r>
              <a:rPr lang="en-US" altLang="en-US" dirty="0" smtClean="0"/>
              <a:t> subject to property taxes, so can’t claim a property tax deduction or credit</a:t>
            </a:r>
            <a:endParaRPr lang="en-US" altLang="en-US" b="1" u="sng" dirty="0" smtClean="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C297BB-ABB2-4C2C-AC32-C77C14B1C48B}" type="slidenum">
              <a:rPr lang="en-US" altLang="en-US" sz="1400"/>
              <a:pPr>
                <a:spcBef>
                  <a:spcPct val="0"/>
                </a:spcBef>
              </a:pPr>
              <a:t>24</a:t>
            </a:fld>
            <a:endParaRPr lang="en-US" altLang="en-US" sz="1400"/>
          </a:p>
        </p:txBody>
      </p:sp>
    </p:spTree>
    <p:extLst>
      <p:ext uri="{BB962C8B-B14F-4D97-AF65-F5344CB8AC3E}">
        <p14:creationId xmlns:p14="http://schemas.microsoft.com/office/powerpoint/2010/main" val="3374706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EC4C41-E846-44C7-9A16-0B2E5BE65C87}" type="slidenum">
              <a:rPr lang="en-US" altLang="en-US" sz="1400"/>
              <a:pPr>
                <a:spcBef>
                  <a:spcPct val="0"/>
                </a:spcBef>
              </a:pPr>
              <a:t>25</a:t>
            </a:fld>
            <a:endParaRPr lang="en-US" altLang="en-US" sz="1400"/>
          </a:p>
        </p:txBody>
      </p:sp>
    </p:spTree>
    <p:extLst>
      <p:ext uri="{BB962C8B-B14F-4D97-AF65-F5344CB8AC3E}">
        <p14:creationId xmlns:p14="http://schemas.microsoft.com/office/powerpoint/2010/main" val="47844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6DDF2-1C28-4E68-9F79-701541688A7E}" type="slidenum">
              <a:rPr lang="en-US" altLang="en-US" sz="1400"/>
              <a:pPr>
                <a:spcBef>
                  <a:spcPct val="0"/>
                </a:spcBef>
              </a:pPr>
              <a:t>26</a:t>
            </a:fld>
            <a:endParaRPr lang="en-US" altLang="en-US" sz="1400"/>
          </a:p>
        </p:txBody>
      </p:sp>
    </p:spTree>
    <p:extLst>
      <p:ext uri="{BB962C8B-B14F-4D97-AF65-F5344CB8AC3E}">
        <p14:creationId xmlns:p14="http://schemas.microsoft.com/office/powerpoint/2010/main" val="41091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4638" lvl="1" eaLnBrk="1" hangingPunct="1">
              <a:spcBef>
                <a:spcPct val="0"/>
              </a:spcBef>
            </a:pPr>
            <a:endParaRPr lang="en-US" altLang="en-US" dirty="0" smtClean="0"/>
          </a:p>
          <a:p>
            <a:pPr marL="274638" lvl="1" eaLnBrk="1" hangingPunct="1">
              <a:spcBef>
                <a:spcPct val="0"/>
              </a:spcBef>
            </a:pPr>
            <a:endParaRPr lang="en-US" altLang="en-US" dirty="0" smtClean="0"/>
          </a:p>
          <a:p>
            <a:pPr marL="274638" lvl="1" eaLnBrk="1" hangingPunct="1">
              <a:spcBef>
                <a:spcPct val="0"/>
              </a:spcBef>
              <a:buFontTx/>
              <a:buChar char="•"/>
            </a:pPr>
            <a:endParaRPr lang="en-US" altLang="en-US" dirty="0" smtClean="0"/>
          </a:p>
          <a:p>
            <a:pPr marL="274638" lvl="1" eaLnBrk="1" hangingPunct="1">
              <a:spcBef>
                <a:spcPct val="0"/>
              </a:spcBef>
            </a:pPr>
            <a:r>
              <a:rPr lang="en-US" altLang="en-US" dirty="0" smtClean="0"/>
              <a:t> </a:t>
            </a:r>
          </a:p>
        </p:txBody>
      </p:sp>
      <p:sp>
        <p:nvSpPr>
          <p:cNvPr id="29184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7F47EB-8D56-472D-AD36-715F76B02F91}" type="slidenum">
              <a:rPr lang="en-US" altLang="en-US" sz="1400"/>
              <a:pPr>
                <a:spcBef>
                  <a:spcPct val="0"/>
                </a:spcBef>
              </a:pPr>
              <a:t>27</a:t>
            </a:fld>
            <a:endParaRPr lang="en-US" altLang="en-US" sz="1400"/>
          </a:p>
        </p:txBody>
      </p:sp>
    </p:spTree>
    <p:extLst>
      <p:ext uri="{BB962C8B-B14F-4D97-AF65-F5344CB8AC3E}">
        <p14:creationId xmlns:p14="http://schemas.microsoft.com/office/powerpoint/2010/main" val="1323526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28</a:t>
            </a:fld>
            <a:endParaRPr lang="en-US" altLang="en-US" sz="1400"/>
          </a:p>
        </p:txBody>
      </p:sp>
    </p:spTree>
    <p:extLst>
      <p:ext uri="{BB962C8B-B14F-4D97-AF65-F5344CB8AC3E}">
        <p14:creationId xmlns:p14="http://schemas.microsoft.com/office/powerpoint/2010/main" val="2038248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 Only property taxes on principal residence (</a:t>
            </a:r>
            <a:r>
              <a:rPr lang="en-US" altLang="en-US" dirty="0" err="1" smtClean="0"/>
              <a:t>Sch</a:t>
            </a:r>
            <a:r>
              <a:rPr lang="en-US" altLang="en-US" dirty="0" smtClean="0"/>
              <a:t> A Line 6 Box 3) can be claimed on NJ Worksheet F</a:t>
            </a:r>
          </a:p>
          <a:p>
            <a:pPr>
              <a:buFontTx/>
              <a:buChar char="•"/>
            </a:pPr>
            <a:endParaRPr lang="en-US" altLang="en-US" dirty="0" smtClean="0"/>
          </a:p>
          <a:p>
            <a:pPr>
              <a:buFontTx/>
              <a:buChar char="•"/>
            </a:pPr>
            <a:r>
              <a:rPr lang="en-US" altLang="en-US" dirty="0" smtClean="0"/>
              <a:t> Rebates shown on </a:t>
            </a:r>
            <a:r>
              <a:rPr lang="en-US" altLang="en-US" dirty="0" err="1" smtClean="0"/>
              <a:t>Sch</a:t>
            </a:r>
            <a:r>
              <a:rPr lang="en-US" altLang="en-US" baseline="0" dirty="0" smtClean="0"/>
              <a:t> A Line 6 Box 4 will be discussed in greater detail in subsequent module</a:t>
            </a:r>
            <a:endParaRPr lang="en-US" altLang="en-US" dirty="0" smtClean="0"/>
          </a:p>
        </p:txBody>
      </p:sp>
      <p:sp>
        <p:nvSpPr>
          <p:cNvPr id="295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AE4EFB-0DD2-44FA-BDC1-0599054DCFF2}" type="slidenum">
              <a:rPr lang="en-US" altLang="en-US" sz="1400"/>
              <a:pPr>
                <a:spcBef>
                  <a:spcPct val="0"/>
                </a:spcBef>
              </a:pPr>
              <a:t>29</a:t>
            </a:fld>
            <a:endParaRPr lang="en-US" altLang="en-US" sz="1400"/>
          </a:p>
        </p:txBody>
      </p:sp>
    </p:spTree>
    <p:extLst>
      <p:ext uri="{BB962C8B-B14F-4D97-AF65-F5344CB8AC3E}">
        <p14:creationId xmlns:p14="http://schemas.microsoft.com/office/powerpoint/2010/main" val="37233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0A63FA17-B093-46F5-B91E-E8C0D7D5CF05}" type="datetime1">
              <a:rPr lang="en-US" smtClean="0"/>
              <a:pPr>
                <a:defRPr/>
              </a:pPr>
              <a:t>11/09/2015</a:t>
            </a:fld>
            <a:endParaRPr lang="en-US" dirty="0"/>
          </a:p>
        </p:txBody>
      </p:sp>
      <p:sp>
        <p:nvSpPr>
          <p:cNvPr id="740356" name="Rectangle 7"/>
          <p:cNvSpPr txBox="1">
            <a:spLocks noGrp="1" noChangeArrowheads="1"/>
          </p:cNvSpPr>
          <p:nvPr/>
        </p:nvSpPr>
        <p:spPr bwMode="auto">
          <a:xfrm>
            <a:off x="3940175" y="87931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162DECD-3E80-4FDD-9D1D-554806E44617}" type="slidenum">
              <a:rPr lang="en-US" altLang="en-US">
                <a:latin typeface="Verdana" panose="020B0604030504040204" pitchFamily="34" charset="0"/>
              </a:rPr>
              <a:pPr algn="r" eaLnBrk="1" hangingPunct="1">
                <a:spcBef>
                  <a:spcPct val="0"/>
                </a:spcBef>
              </a:pPr>
              <a:t>3</a:t>
            </a:fld>
            <a:endParaRPr lang="en-US" altLang="en-US">
              <a:latin typeface="Verdana" panose="020B0604030504040204" pitchFamily="34" charset="0"/>
            </a:endParaRPr>
          </a:p>
        </p:txBody>
      </p:sp>
      <p:sp>
        <p:nvSpPr>
          <p:cNvPr id="74035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03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cs typeface="Arial" panose="020B0604020202020204" pitchFamily="34" charset="0"/>
              </a:rPr>
              <a:t> Casualty &amp; theft losses include damage from Superstorm Sandy</a:t>
            </a:r>
          </a:p>
        </p:txBody>
      </p:sp>
    </p:spTree>
    <p:extLst>
      <p:ext uri="{BB962C8B-B14F-4D97-AF65-F5344CB8AC3E}">
        <p14:creationId xmlns:p14="http://schemas.microsoft.com/office/powerpoint/2010/main" val="3612799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p:txBody>
          <a:bodyPr wrap="square" numCol="1" anchor="t" anchorCtr="0" compatLnSpc="1">
            <a:prstTxWarp prst="textNoShape">
              <a:avLst/>
            </a:prstTxWarp>
          </a:bodyPr>
          <a:lstStyle/>
          <a:p>
            <a:pPr>
              <a:buFontTx/>
              <a:buChar char="•"/>
              <a:defRPr/>
            </a:pPr>
            <a:r>
              <a:rPr lang="en-US" altLang="en-US" dirty="0" smtClean="0"/>
              <a:t> Even though TW transfers property taxes from Federal </a:t>
            </a:r>
            <a:r>
              <a:rPr lang="en-US" altLang="en-US" dirty="0" err="1" smtClean="0"/>
              <a:t>Sch</a:t>
            </a:r>
            <a:r>
              <a:rPr lang="en-US" altLang="en-US" dirty="0" smtClean="0"/>
              <a:t> A to Line 1 of Worksheet F, counselor must re-enter state amount of property taxes</a:t>
            </a:r>
          </a:p>
          <a:p>
            <a:pPr marL="277145" lvl="1">
              <a:buFontTx/>
              <a:buChar char="•"/>
              <a:defRPr/>
            </a:pPr>
            <a:r>
              <a:rPr lang="en-US" altLang="en-US" dirty="0" smtClean="0"/>
              <a:t> Line will be underlined in red.  If counselor just “gets the red out”, instead of entering correct amount, taxpayer will get no property tax credit or deduction</a:t>
            </a:r>
          </a:p>
          <a:p>
            <a:pPr marL="277145" lvl="1">
              <a:buFontTx/>
              <a:buChar char="•"/>
              <a:defRPr/>
            </a:pPr>
            <a:r>
              <a:rPr lang="en-US" altLang="en-US" dirty="0" smtClean="0"/>
              <a:t> Amount entered for property taxes for NJ may be different than amount for Federal (e.g. – PTR recipient)</a:t>
            </a:r>
          </a:p>
          <a:p>
            <a:pPr marL="277145" lvl="1">
              <a:buFontTx/>
              <a:buChar char="•"/>
              <a:defRPr/>
            </a:pPr>
            <a:endParaRPr lang="en-US" altLang="en-US" dirty="0" smtClean="0"/>
          </a:p>
          <a:p>
            <a:pPr lvl="1">
              <a:defRPr/>
            </a:pPr>
            <a:endParaRPr lang="en-US" altLang="en-US" dirty="0" smtClean="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63F892-17E7-4A69-90BD-6BAD3C33E45A}" type="slidenum">
              <a:rPr lang="en-US" altLang="en-US" sz="1400"/>
              <a:pPr>
                <a:spcBef>
                  <a:spcPct val="0"/>
                </a:spcBef>
              </a:pPr>
              <a:t>30</a:t>
            </a:fld>
            <a:endParaRPr lang="en-US" altLang="en-US" sz="1400"/>
          </a:p>
        </p:txBody>
      </p:sp>
    </p:spTree>
    <p:extLst>
      <p:ext uri="{BB962C8B-B14F-4D97-AF65-F5344CB8AC3E}">
        <p14:creationId xmlns:p14="http://schemas.microsoft.com/office/powerpoint/2010/main" val="1904729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31</a:t>
            </a:fld>
            <a:endParaRPr lang="en-US" altLang="en-US" sz="1400"/>
          </a:p>
        </p:txBody>
      </p:sp>
    </p:spTree>
    <p:extLst>
      <p:ext uri="{BB962C8B-B14F-4D97-AF65-F5344CB8AC3E}">
        <p14:creationId xmlns:p14="http://schemas.microsoft.com/office/powerpoint/2010/main" val="1455297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  May need to adjust Line 37a via a scratch pad if PTR base year was used on Worksheet F for PTR recipient</a:t>
            </a:r>
          </a:p>
          <a:p>
            <a:pPr marL="274320" lvl="2">
              <a:buFont typeface="Arial" pitchFamily="34" charset="0"/>
              <a:buChar char="•"/>
            </a:pPr>
            <a:r>
              <a:rPr lang="en-US" altLang="en-US" dirty="0" smtClean="0"/>
              <a:t> Enter PTR amount with a negative sign on scratch pad to zero out PTR base year amount</a:t>
            </a:r>
          </a:p>
          <a:p>
            <a:pPr marL="274320" lvl="2">
              <a:buFont typeface="Arial" pitchFamily="34" charset="0"/>
              <a:buChar char="•"/>
            </a:pPr>
            <a:r>
              <a:rPr lang="en-US" altLang="en-US" dirty="0" smtClean="0"/>
              <a:t> Enter total taxes paid on next line of scratch pad</a:t>
            </a:r>
          </a:p>
          <a:p>
            <a:pPr marL="274320" lvl="2">
              <a:buFont typeface="Arial" pitchFamily="34" charset="0"/>
              <a:buChar char="•"/>
            </a:pPr>
            <a:endParaRPr lang="en-US" altLang="en-US" dirty="0" smtClean="0"/>
          </a:p>
          <a:p>
            <a:pPr marL="0" lvl="2">
              <a:buFont typeface="Arial" pitchFamily="34" charset="0"/>
              <a:buChar char="•"/>
            </a:pPr>
            <a:r>
              <a:rPr lang="en-US" altLang="en-US" dirty="0" smtClean="0"/>
              <a:t> Enter block, lot and qualifier #s from property tax bill or green postcard</a:t>
            </a:r>
          </a:p>
          <a:p>
            <a:pPr marL="0" lvl="2">
              <a:buFont typeface="Arial" pitchFamily="34" charset="0"/>
              <a:buChar char="•"/>
            </a:pPr>
            <a:endParaRPr lang="en-US" altLang="en-US" dirty="0" smtClean="0"/>
          </a:p>
          <a:p>
            <a:pPr marL="0" lvl="2">
              <a:buFont typeface="Arial" pitchFamily="34" charset="0"/>
              <a:buChar char="•"/>
            </a:pPr>
            <a:r>
              <a:rPr lang="en-US" altLang="en-US" dirty="0" smtClean="0"/>
              <a:t> Have to enter municipality code again, since TW does not transfer code from NJ 1040 Page 1</a:t>
            </a:r>
          </a:p>
          <a:p>
            <a:pPr marL="0" lvl="2">
              <a:buFont typeface="Arial" pitchFamily="34" charset="0"/>
              <a:buChar char="•"/>
            </a:pPr>
            <a:endParaRPr lang="en-US" altLang="en-US" dirty="0" smtClean="0"/>
          </a:p>
          <a:p>
            <a:pPr marL="0" lvl="2">
              <a:buFont typeface="Arial" pitchFamily="34" charset="0"/>
              <a:buChar char="•"/>
            </a:pPr>
            <a:r>
              <a:rPr lang="en-US" altLang="en-US" dirty="0" smtClean="0"/>
              <a:t> Line under Line 37c – TW has a wording error.  Should say, “Check if you completed Worksheet F-1”</a:t>
            </a:r>
          </a:p>
          <a:p>
            <a:pPr marL="274638" lvl="1">
              <a:buFontTx/>
              <a:buChar char="•"/>
            </a:pPr>
            <a:endParaRPr lang="en-US" altLang="en-US" dirty="0" smtClean="0"/>
          </a:p>
          <a:p>
            <a:pPr marL="274638" lvl="1">
              <a:buFontTx/>
              <a:buChar char="•"/>
            </a:pPr>
            <a:endParaRPr lang="en-US" altLang="en-US" dirty="0" smtClean="0"/>
          </a:p>
          <a:p>
            <a:pPr marL="274638" lvl="1">
              <a:buFontTx/>
              <a:buNone/>
            </a:pPr>
            <a:endParaRPr lang="en-US" altLang="en-US" dirty="0" smtClean="0"/>
          </a:p>
          <a:p>
            <a:pPr marL="274638" lvl="1"/>
            <a:r>
              <a:rPr lang="en-US" altLang="en-US" dirty="0" smtClean="0"/>
              <a:t> </a:t>
            </a:r>
          </a:p>
          <a:p>
            <a:pPr marL="274638" lvl="1">
              <a:buFontTx/>
              <a:buChar char="•"/>
            </a:pPr>
            <a:endParaRPr lang="en-US" altLang="en-US" dirty="0" smtClean="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B58E20-D8A3-47BF-9AE6-E4328F0DD3E8}" type="slidenum">
              <a:rPr lang="en-US" altLang="en-US" sz="1400"/>
              <a:pPr>
                <a:spcBef>
                  <a:spcPct val="0"/>
                </a:spcBef>
              </a:pPr>
              <a:t>32</a:t>
            </a:fld>
            <a:endParaRPr lang="en-US" altLang="en-US" sz="1400"/>
          </a:p>
        </p:txBody>
      </p:sp>
    </p:spTree>
    <p:extLst>
      <p:ext uri="{BB962C8B-B14F-4D97-AF65-F5344CB8AC3E}">
        <p14:creationId xmlns:p14="http://schemas.microsoft.com/office/powerpoint/2010/main" val="1796875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altLang="en-US" dirty="0" smtClean="0"/>
              <a:t> Counselor should enter total rent paid for the year.  TW will calculate the 18% that is allowed for</a:t>
            </a:r>
            <a:r>
              <a:rPr lang="en-US" altLang="en-US" baseline="0" dirty="0" smtClean="0"/>
              <a:t> property tax deduction/credit and determine which is better</a:t>
            </a:r>
          </a:p>
          <a:p>
            <a:pPr>
              <a:buFont typeface="Arial" pitchFamily="34" charset="0"/>
              <a:buChar char="•"/>
            </a:pPr>
            <a:endParaRPr lang="en-US" altLang="en-US" baseline="0" dirty="0" smtClean="0"/>
          </a:p>
          <a:p>
            <a:pPr>
              <a:buFont typeface="Arial" pitchFamily="34" charset="0"/>
              <a:buChar char="•"/>
            </a:pPr>
            <a:r>
              <a:rPr lang="en-US" altLang="en-US" baseline="0" dirty="0" smtClean="0"/>
              <a:t>Renters often pay different amounts of rent throughout the tear (due to rent increases).  Be sure to ask renter.</a:t>
            </a:r>
          </a:p>
          <a:p>
            <a:pPr>
              <a:buFont typeface="Arial" pitchFamily="34" charset="0"/>
              <a:buChar char="•"/>
            </a:pPr>
            <a:endParaRPr lang="en-US" altLang="en-US" baseline="0" dirty="0" smtClean="0"/>
          </a:p>
          <a:p>
            <a:pPr>
              <a:buFont typeface="Arial" pitchFamily="34" charset="0"/>
              <a:buChar char="•"/>
            </a:pPr>
            <a:r>
              <a:rPr lang="en-US" altLang="en-US" baseline="0" dirty="0" smtClean="0"/>
              <a:t>Mobile Home Owners will need to know the site fees they pay (can ask Mobile Home Office), to get Property Tax deduction.</a:t>
            </a:r>
            <a:endParaRPr lang="en-US" altLang="en-US" dirty="0" smtClean="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FDA1EA-B08D-4E40-B065-FC9A672A008E}" type="slidenum">
              <a:rPr lang="en-US" altLang="en-US" sz="1400"/>
              <a:pPr>
                <a:spcBef>
                  <a:spcPct val="0"/>
                </a:spcBef>
              </a:pPr>
              <a:t>33</a:t>
            </a:fld>
            <a:endParaRPr lang="en-US" altLang="en-US" sz="1400"/>
          </a:p>
        </p:txBody>
      </p:sp>
    </p:spTree>
    <p:extLst>
      <p:ext uri="{BB962C8B-B14F-4D97-AF65-F5344CB8AC3E}">
        <p14:creationId xmlns:p14="http://schemas.microsoft.com/office/powerpoint/2010/main" val="3896626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2"/>
          <p:cNvSpPr>
            <a:spLocks noGrp="1"/>
          </p:cNvSpPr>
          <p:nvPr>
            <p:ph type="dt" sz="quarter" idx="1"/>
          </p:nvPr>
        </p:nvSpPr>
        <p:spPr/>
        <p:txBody>
          <a:bodyPr/>
          <a:lstStyle/>
          <a:p>
            <a:pPr>
              <a:defRPr/>
            </a:pPr>
            <a:fld id="{491BDBF9-E08F-4409-A346-DB301FEF8F0F}" type="datetime1">
              <a:rPr lang="en-US" smtClean="0"/>
              <a:pPr>
                <a:defRPr/>
              </a:pPr>
              <a:t>11/09/2015</a:t>
            </a:fld>
            <a:endParaRPr lang="en-US" dirty="0"/>
          </a:p>
        </p:txBody>
      </p:sp>
      <p:sp>
        <p:nvSpPr>
          <p:cNvPr id="773124"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31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smtClean="0">
                <a:cs typeface="Arial" panose="020B0604020202020204" pitchFamily="34" charset="0"/>
              </a:rPr>
              <a:t>Home Equity loan interest can</a:t>
            </a:r>
            <a:r>
              <a:rPr lang="en-US" altLang="en-US" baseline="0" dirty="0" smtClean="0">
                <a:cs typeface="Arial" panose="020B0604020202020204" pitchFamily="34" charset="0"/>
              </a:rPr>
              <a:t> be deducted on Schedule A, just as Home Mortgage interest.</a:t>
            </a:r>
            <a:endParaRPr lang="en-US" altLang="en-US" dirty="0" smtClean="0">
              <a:cs typeface="Arial" panose="020B0604020202020204" pitchFamily="34" charset="0"/>
            </a:endParaRPr>
          </a:p>
        </p:txBody>
      </p:sp>
      <p:sp>
        <p:nvSpPr>
          <p:cNvPr id="77312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0019E4F-B4A1-4737-B28B-15E1E3E75C5E}" type="slidenum">
              <a:rPr lang="en-US" altLang="en-US">
                <a:latin typeface="Verdana" panose="020B0604030504040204" pitchFamily="34" charset="0"/>
              </a:rPr>
              <a:pPr algn="r" eaLnBrk="1" hangingPunct="1">
                <a:spcBef>
                  <a:spcPct val="0"/>
                </a:spcBef>
              </a:pPr>
              <a:t>34</a:t>
            </a:fld>
            <a:endParaRPr lang="en-US" altLang="en-US">
              <a:latin typeface="Verdana" panose="020B0604030504040204" pitchFamily="34" charset="0"/>
            </a:endParaRPr>
          </a:p>
        </p:txBody>
      </p:sp>
    </p:spTree>
    <p:extLst>
      <p:ext uri="{BB962C8B-B14F-4D97-AF65-F5344CB8AC3E}">
        <p14:creationId xmlns:p14="http://schemas.microsoft.com/office/powerpoint/2010/main" val="898958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Interest on home mortgage from Form 1098 Box 1 goes on Line 10 “Home mortgage interest &amp; points from Form 1098, not listed above” </a:t>
            </a:r>
          </a:p>
          <a:p>
            <a:pPr>
              <a:buFontTx/>
              <a:buChar char="•"/>
            </a:pPr>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Mortgage</a:t>
            </a:r>
            <a:r>
              <a:rPr lang="en-US" altLang="en-US" baseline="0" dirty="0" smtClean="0">
                <a:cs typeface="Arial" panose="020B0604020202020204" pitchFamily="34" charset="0"/>
              </a:rPr>
              <a:t> insurance premiums from Form 1098 Box 4 goes on Line 12 </a:t>
            </a:r>
          </a:p>
          <a:p>
            <a:pPr marL="274320" lvl="1">
              <a:buFontTx/>
              <a:buChar char="•"/>
            </a:pPr>
            <a:r>
              <a:rPr lang="en-US" altLang="en-US" baseline="0" dirty="0" smtClean="0">
                <a:cs typeface="Arial" panose="020B0604020202020204" pitchFamily="34" charset="0"/>
              </a:rPr>
              <a:t> Deduction may be limited if AGI is above certain limits.  Use Mortgage Insurance Premiums Deduction Worksheet to determine deduction amount (does not apply to most of our clients)</a:t>
            </a:r>
            <a:endParaRPr lang="en-US" altLang="en-US" dirty="0" smtClean="0">
              <a:cs typeface="Arial" panose="020B0604020202020204" pitchFamily="34" charset="0"/>
            </a:endParaRPr>
          </a:p>
        </p:txBody>
      </p:sp>
      <p:sp>
        <p:nvSpPr>
          <p:cNvPr id="77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D6BD806B-5DEB-48D3-8676-2E95F28E2D44}" type="datetime1">
              <a:rPr lang="en-US" smtClean="0"/>
              <a:pPr>
                <a:defRPr/>
              </a:pPr>
              <a:t>11/09/2015</a:t>
            </a:fld>
            <a:endParaRPr lang="en-US" dirty="0"/>
          </a:p>
        </p:txBody>
      </p:sp>
      <p:sp>
        <p:nvSpPr>
          <p:cNvPr id="7751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3A49E2-B8D9-4913-A582-4B5C8AD84245}" type="slidenum">
              <a:rPr lang="en-US" altLang="en-US">
                <a:latin typeface="Verdana" panose="020B0604030504040204" pitchFamily="34" charset="0"/>
              </a:rPr>
              <a:pPr algn="r" eaLnBrk="1" hangingPunct="1">
                <a:spcBef>
                  <a:spcPct val="0"/>
                </a:spcBef>
              </a:pPr>
              <a:t>35</a:t>
            </a:fld>
            <a:endParaRPr lang="en-US" altLang="en-US">
              <a:latin typeface="Verdana" panose="020B0604030504040204" pitchFamily="34" charset="0"/>
            </a:endParaRPr>
          </a:p>
        </p:txBody>
      </p:sp>
    </p:spTree>
    <p:extLst>
      <p:ext uri="{BB962C8B-B14F-4D97-AF65-F5344CB8AC3E}">
        <p14:creationId xmlns:p14="http://schemas.microsoft.com/office/powerpoint/2010/main" val="2006272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2"/>
          <p:cNvSpPr>
            <a:spLocks noGrp="1"/>
          </p:cNvSpPr>
          <p:nvPr>
            <p:ph type="dt" sz="quarter" idx="1"/>
          </p:nvPr>
        </p:nvSpPr>
        <p:spPr/>
        <p:txBody>
          <a:bodyPr/>
          <a:lstStyle/>
          <a:p>
            <a:pPr>
              <a:defRPr/>
            </a:pPr>
            <a:fld id="{6C03560B-0E68-4F1D-8032-298132BBDDB4}" type="datetime1">
              <a:rPr lang="en-US" smtClean="0"/>
              <a:pPr>
                <a:defRPr/>
              </a:pPr>
              <a:t>11/09/2015</a:t>
            </a:fld>
            <a:endParaRPr lang="en-US" dirty="0"/>
          </a:p>
        </p:txBody>
      </p:sp>
      <p:sp>
        <p:nvSpPr>
          <p:cNvPr id="777220"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72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cs typeface="Arial" panose="020B0604020202020204" pitchFamily="34" charset="0"/>
              </a:rPr>
              <a:t> Counselor does not have to see receipts or written acknowledgements, but must tell taxpayers that they have to be able to produce for IRS</a:t>
            </a:r>
          </a:p>
        </p:txBody>
      </p:sp>
      <p:sp>
        <p:nvSpPr>
          <p:cNvPr id="7772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030D7DF-D112-4B4C-9898-E7F8160E0AEF}" type="slidenum">
              <a:rPr lang="en-US" altLang="en-US">
                <a:latin typeface="Verdana" panose="020B0604030504040204" pitchFamily="34" charset="0"/>
              </a:rPr>
              <a:pPr algn="r" eaLnBrk="1" hangingPunct="1">
                <a:spcBef>
                  <a:spcPct val="0"/>
                </a:spcBef>
              </a:pPr>
              <a:t>36</a:t>
            </a:fld>
            <a:endParaRPr lang="en-US" altLang="en-US">
              <a:latin typeface="Verdana" panose="020B0604030504040204" pitchFamily="34" charset="0"/>
            </a:endParaRPr>
          </a:p>
        </p:txBody>
      </p:sp>
    </p:spTree>
    <p:extLst>
      <p:ext uri="{BB962C8B-B14F-4D97-AF65-F5344CB8AC3E}">
        <p14:creationId xmlns:p14="http://schemas.microsoft.com/office/powerpoint/2010/main" val="2764323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2"/>
          <p:cNvSpPr>
            <a:spLocks noGrp="1"/>
          </p:cNvSpPr>
          <p:nvPr>
            <p:ph type="dt" sz="quarter" idx="1"/>
          </p:nvPr>
        </p:nvSpPr>
        <p:spPr/>
        <p:txBody>
          <a:bodyPr/>
          <a:lstStyle/>
          <a:p>
            <a:pPr>
              <a:defRPr/>
            </a:pPr>
            <a:fld id="{969EB599-5459-471F-A23D-71CA137151A7}" type="datetime1">
              <a:rPr lang="en-US" smtClean="0"/>
              <a:pPr>
                <a:defRPr/>
              </a:pPr>
              <a:t>11/09/2015</a:t>
            </a:fld>
            <a:endParaRPr lang="en-US" dirty="0"/>
          </a:p>
        </p:txBody>
      </p:sp>
      <p:sp>
        <p:nvSpPr>
          <p:cNvPr id="779268"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92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Char char="•"/>
            </a:pPr>
            <a:r>
              <a:rPr lang="en-US" altLang="en-US" baseline="0" dirty="0" smtClean="0">
                <a:cs typeface="Arial" panose="020B0604020202020204" pitchFamily="34" charset="0"/>
              </a:rPr>
              <a:t> Use taxpayer’s best estimate to value donations of clothing &amp; household items.  Charities give receipts for lower-value items, but do not price the items</a:t>
            </a:r>
          </a:p>
          <a:p>
            <a:pPr eaLnBrk="1" hangingPunct="1">
              <a:buFont typeface="Arial" pitchFamily="34" charset="0"/>
              <a:buChar char="•"/>
            </a:pPr>
            <a:endParaRPr lang="en-US" altLang="en-US" baseline="0" dirty="0" smtClean="0">
              <a:cs typeface="Arial" panose="020B0604020202020204" pitchFamily="34" charset="0"/>
            </a:endParaRPr>
          </a:p>
          <a:p>
            <a:pPr eaLnBrk="1" hangingPunct="1">
              <a:buFont typeface="Arial" pitchFamily="34" charset="0"/>
              <a:buChar char="•"/>
            </a:pPr>
            <a:r>
              <a:rPr lang="en-US" altLang="en-US" baseline="0" dirty="0" smtClean="0">
                <a:cs typeface="Arial" panose="020B0604020202020204" pitchFamily="34" charset="0"/>
              </a:rPr>
              <a:t>Note:  As per the 4012 F-8 and 4491 section 211 , the non charitable donations limit in scope is $500, but this is for VITA and non-AARP organizations.  AARP received dispensation from IRS to raise in scope from $500 to $5000.</a:t>
            </a:r>
            <a:endParaRPr lang="en-US" altLang="en-US" dirty="0" smtClean="0">
              <a:cs typeface="Arial" panose="020B0604020202020204" pitchFamily="34" charset="0"/>
            </a:endParaRPr>
          </a:p>
        </p:txBody>
      </p:sp>
      <p:sp>
        <p:nvSpPr>
          <p:cNvPr id="77927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B720616-6CC9-49E1-8D19-9FB122EC8B9D}" type="slidenum">
              <a:rPr lang="en-US" altLang="en-US">
                <a:latin typeface="Verdana" panose="020B0604030504040204" pitchFamily="34" charset="0"/>
              </a:rPr>
              <a:pPr algn="r" eaLnBrk="1" hangingPunct="1">
                <a:spcBef>
                  <a:spcPct val="0"/>
                </a:spcBef>
              </a:pPr>
              <a:t>37</a:t>
            </a:fld>
            <a:endParaRPr lang="en-US" altLang="en-US">
              <a:latin typeface="Verdana" panose="020B0604030504040204" pitchFamily="34" charset="0"/>
            </a:endParaRPr>
          </a:p>
        </p:txBody>
      </p:sp>
    </p:spTree>
    <p:extLst>
      <p:ext uri="{BB962C8B-B14F-4D97-AF65-F5344CB8AC3E}">
        <p14:creationId xmlns:p14="http://schemas.microsoft.com/office/powerpoint/2010/main" val="3551747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p:txBody>
          <a:bodyPr/>
          <a:lstStyle/>
          <a:p>
            <a:pPr>
              <a:buFontTx/>
              <a:buChar char="•"/>
              <a:defRPr/>
            </a:pPr>
            <a:r>
              <a:rPr lang="en-US" dirty="0" smtClean="0"/>
              <a:t> Gifts to charity</a:t>
            </a:r>
          </a:p>
          <a:p>
            <a:pPr marL="277117" lvl="1">
              <a:buFontTx/>
              <a:buChar char="•"/>
              <a:defRPr/>
            </a:pPr>
            <a:r>
              <a:rPr lang="en-US" dirty="0" smtClean="0"/>
              <a:t> Link to Itemized Deduction Detail Worksheet from Sch A Lines 16 or 17 OR click on </a:t>
            </a:r>
            <a:r>
              <a:rPr lang="en-US" dirty="0" err="1" smtClean="0"/>
              <a:t>Sch</a:t>
            </a:r>
            <a:r>
              <a:rPr lang="en-US" dirty="0" smtClean="0"/>
              <a:t> A Detail in Forms Tree</a:t>
            </a:r>
          </a:p>
          <a:p>
            <a:pPr lvl="1">
              <a:buFontTx/>
              <a:buChar char="•"/>
              <a:defRPr/>
            </a:pPr>
            <a:endParaRPr lang="en-US" dirty="0" smtClean="0"/>
          </a:p>
          <a:p>
            <a:pPr>
              <a:buFontTx/>
              <a:buChar char="•"/>
              <a:defRPr/>
            </a:pPr>
            <a:r>
              <a:rPr lang="en-US" dirty="0" smtClean="0"/>
              <a:t> Enter charitable miles for taxpayer &amp;/or spouse.  TW will calculate deductible amount at 14 cents per mile</a:t>
            </a:r>
          </a:p>
          <a:p>
            <a:pPr>
              <a:defRPr/>
            </a:pPr>
            <a:endParaRPr lang="en-US" dirty="0" smtClean="0"/>
          </a:p>
          <a:p>
            <a:pPr>
              <a:buFontTx/>
              <a:buChar char="•"/>
              <a:defRPr/>
            </a:pPr>
            <a:r>
              <a:rPr lang="en-US" dirty="0" smtClean="0"/>
              <a:t> Enter cash/check gifts under Cash Contributions 50% Limit Organizations</a:t>
            </a:r>
          </a:p>
          <a:p>
            <a:pPr lvl="1">
              <a:defRPr/>
            </a:pPr>
            <a:endParaRPr lang="en-US" dirty="0" smtClean="0"/>
          </a:p>
        </p:txBody>
      </p:sp>
      <p:sp>
        <p:nvSpPr>
          <p:cNvPr id="7813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6DF7917-062D-42D1-AC83-22DE724273D1}" type="datetime1">
              <a:rPr lang="en-US" smtClean="0"/>
              <a:pPr>
                <a:defRPr/>
              </a:pPr>
              <a:t>11/09/2015</a:t>
            </a:fld>
            <a:endParaRPr lang="en-US" dirty="0"/>
          </a:p>
        </p:txBody>
      </p:sp>
      <p:sp>
        <p:nvSpPr>
          <p:cNvPr id="7813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3A02F5-DB25-4C78-93AE-B943B2144CDF}" type="slidenum">
              <a:rPr lang="en-US" altLang="en-US">
                <a:latin typeface="Verdana" panose="020B0604030504040204" pitchFamily="34" charset="0"/>
              </a:rPr>
              <a:pPr algn="r" eaLnBrk="1" hangingPunct="1">
                <a:spcBef>
                  <a:spcPct val="0"/>
                </a:spcBef>
              </a:pPr>
              <a:t>38</a:t>
            </a:fld>
            <a:endParaRPr lang="en-US" altLang="en-US">
              <a:latin typeface="Verdana" panose="020B0604030504040204" pitchFamily="34" charset="0"/>
            </a:endParaRPr>
          </a:p>
        </p:txBody>
      </p:sp>
    </p:spTree>
    <p:extLst>
      <p:ext uri="{BB962C8B-B14F-4D97-AF65-F5344CB8AC3E}">
        <p14:creationId xmlns:p14="http://schemas.microsoft.com/office/powerpoint/2010/main" val="4153885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a:buFontTx/>
              <a:buChar char="•"/>
              <a:defRPr/>
            </a:pPr>
            <a:r>
              <a:rPr lang="en-US" dirty="0" smtClean="0"/>
              <a:t> List donations under $500 of clothing, household items, furniture, appliances, etc. under Other than Cash Contributions 50% Limit on Schedule A Detail </a:t>
            </a:r>
          </a:p>
          <a:p>
            <a:pPr>
              <a:buFontTx/>
              <a:buNone/>
              <a:defRPr/>
            </a:pPr>
            <a:endParaRPr lang="en-US" dirty="0" smtClean="0"/>
          </a:p>
          <a:p>
            <a:pPr marL="171450" indent="-171450">
              <a:buFont typeface="Arial" pitchFamily="34" charset="0"/>
              <a:buChar char="•"/>
              <a:defRPr/>
            </a:pPr>
            <a:r>
              <a:rPr lang="en-US" dirty="0" smtClean="0"/>
              <a:t>List non-cash donations between $500 &amp; $5000 on Form 8283</a:t>
            </a:r>
          </a:p>
          <a:p>
            <a:pPr marL="171450" indent="-171450">
              <a:buFont typeface="Arial" pitchFamily="34" charset="0"/>
              <a:buNone/>
              <a:defRPr/>
            </a:pPr>
            <a:endParaRPr lang="en-US" dirty="0" smtClean="0"/>
          </a:p>
          <a:p>
            <a:pPr marL="171450" indent="-171450">
              <a:buFont typeface="Arial" pitchFamily="34" charset="0"/>
              <a:buChar char="•"/>
              <a:defRPr/>
            </a:pPr>
            <a:r>
              <a:rPr lang="en-US" dirty="0" smtClean="0"/>
              <a:t>If total non cash  is over $5,000, Out Of Scope</a:t>
            </a:r>
          </a:p>
          <a:p>
            <a:pPr marL="171450" indent="-171450">
              <a:buFont typeface="Arial" pitchFamily="34" charset="0"/>
              <a:buNone/>
              <a:defRPr/>
            </a:pPr>
            <a:endParaRPr lang="en-US" dirty="0" smtClean="0"/>
          </a:p>
          <a:p>
            <a:pPr marL="171450" indent="-171450">
              <a:buFont typeface="Arial" pitchFamily="34" charset="0"/>
              <a:buChar char="•"/>
              <a:defRPr/>
            </a:pPr>
            <a:r>
              <a:rPr lang="en-US" dirty="0" smtClean="0"/>
              <a:t>TW keeps a running total of non-cash contributions listed on Schedule A Detail so you can easily tell if you need to complete Form 8283</a:t>
            </a:r>
          </a:p>
          <a:p>
            <a:pPr lvl="1">
              <a:defRPr/>
            </a:pPr>
            <a:endParaRPr lang="en-US" dirty="0" smtClean="0"/>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11/09/2015</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39</a:t>
            </a:fld>
            <a:endParaRPr lang="en-US" altLang="en-US">
              <a:latin typeface="Verdana" panose="020B0604030504040204" pitchFamily="34" charset="0"/>
            </a:endParaRPr>
          </a:p>
        </p:txBody>
      </p:sp>
    </p:spTree>
    <p:extLst>
      <p:ext uri="{BB962C8B-B14F-4D97-AF65-F5344CB8AC3E}">
        <p14:creationId xmlns:p14="http://schemas.microsoft.com/office/powerpoint/2010/main" val="121762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Always enter medical because of lower 2% NJ threshold</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11/09/2015</a:t>
            </a:fld>
            <a:endParaRPr lang="en-US" dirty="0"/>
          </a:p>
        </p:txBody>
      </p:sp>
    </p:spTree>
    <p:extLst>
      <p:ext uri="{BB962C8B-B14F-4D97-AF65-F5344CB8AC3E}">
        <p14:creationId xmlns:p14="http://schemas.microsoft.com/office/powerpoint/2010/main" val="479479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smtClean="0">
                <a:cs typeface="Arial" panose="020B0604020202020204" pitchFamily="34" charset="0"/>
              </a:rPr>
              <a:t> C</a:t>
            </a:r>
            <a:r>
              <a:rPr lang="en-US" dirty="0" smtClean="0"/>
              <a:t>asualty loss is deductible to the extent that it exceeds $100 per loss event and to the extent that it exceeds 10% of AGI.  Counselor can help taxpayers do an</a:t>
            </a:r>
            <a:r>
              <a:rPr lang="en-US" baseline="0" dirty="0" smtClean="0"/>
              <a:t> estimate to see if their losses are even deductible</a:t>
            </a:r>
            <a:endParaRPr lang="en-US" altLang="en-US" dirty="0" smtClean="0">
              <a:cs typeface="Arial" panose="020B0604020202020204" pitchFamily="34" charset="0"/>
            </a:endParaRPr>
          </a:p>
        </p:txBody>
      </p:sp>
      <p:sp>
        <p:nvSpPr>
          <p:cNvPr id="7854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9A6A2A4-FB6C-4C0E-9F54-DE4B2D67386B}" type="datetime1">
              <a:rPr lang="en-US" smtClean="0"/>
              <a:pPr>
                <a:defRPr/>
              </a:pPr>
              <a:t>11/09/2015</a:t>
            </a:fld>
            <a:endParaRPr lang="en-US" dirty="0"/>
          </a:p>
        </p:txBody>
      </p:sp>
      <p:sp>
        <p:nvSpPr>
          <p:cNvPr id="78541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FD9DF08-4405-47A0-AA14-7989A840B5A4}" type="slidenum">
              <a:rPr lang="en-US" altLang="en-US">
                <a:latin typeface="Verdana" panose="020B0604030504040204" pitchFamily="34" charset="0"/>
              </a:rPr>
              <a:pPr algn="r" eaLnBrk="1" hangingPunct="1">
                <a:spcBef>
                  <a:spcPct val="0"/>
                </a:spcBef>
              </a:pPr>
              <a:t>40</a:t>
            </a:fld>
            <a:endParaRPr lang="en-US" altLang="en-US">
              <a:latin typeface="Verdana" panose="020B0604030504040204" pitchFamily="34" charset="0"/>
            </a:endParaRPr>
          </a:p>
        </p:txBody>
      </p:sp>
    </p:spTree>
    <p:extLst>
      <p:ext uri="{BB962C8B-B14F-4D97-AF65-F5344CB8AC3E}">
        <p14:creationId xmlns:p14="http://schemas.microsoft.com/office/powerpoint/2010/main" val="2988692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anose="020B0604020202020204" pitchFamily="34" charset="0"/>
              </a:rPr>
              <a:t>Regarding</a:t>
            </a:r>
            <a:r>
              <a:rPr lang="en-US" altLang="en-US" baseline="0" dirty="0" smtClean="0">
                <a:cs typeface="Arial" panose="020B0604020202020204" pitchFamily="34" charset="0"/>
              </a:rPr>
              <a:t> Management fees on IRAs:</a:t>
            </a:r>
          </a:p>
          <a:p>
            <a:pPr marL="171450" indent="-171450">
              <a:buFont typeface="Arial" panose="020B0604020202020204" pitchFamily="34" charset="0"/>
              <a:buChar char="•"/>
            </a:pPr>
            <a:r>
              <a:rPr lang="en-US" dirty="0" smtClean="0"/>
              <a:t>Management fees paid through the IRA account cannot be deducted. They simply reduce the value of your IRA.</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Management fees paid by cash or check and are not deducted from the IRA can be deducted as investment expenses.</a:t>
            </a:r>
          </a:p>
          <a:p>
            <a:endParaRPr lang="en-US" altLang="en-US" dirty="0" smtClean="0">
              <a:cs typeface="Arial" panose="020B0604020202020204" pitchFamily="34" charset="0"/>
            </a:endParaRPr>
          </a:p>
        </p:txBody>
      </p:sp>
      <p:sp>
        <p:nvSpPr>
          <p:cNvPr id="7874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D1ED03F9-83C8-439F-9C5B-F7B99D4E8E62}" type="datetime1">
              <a:rPr lang="en-US" smtClean="0"/>
              <a:pPr>
                <a:defRPr/>
              </a:pPr>
              <a:t>11/09/2015</a:t>
            </a:fld>
            <a:endParaRPr lang="en-US" dirty="0"/>
          </a:p>
        </p:txBody>
      </p:sp>
      <p:sp>
        <p:nvSpPr>
          <p:cNvPr id="7874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7A6B422-8D40-4D5B-82D8-29C546AC4E7A}" type="slidenum">
              <a:rPr lang="en-US" altLang="en-US">
                <a:latin typeface="Verdana" panose="020B0604030504040204" pitchFamily="34" charset="0"/>
              </a:rPr>
              <a:pPr algn="r" eaLnBrk="1" hangingPunct="1">
                <a:spcBef>
                  <a:spcPct val="0"/>
                </a:spcBef>
              </a:pPr>
              <a:t>41</a:t>
            </a:fld>
            <a:endParaRPr lang="en-US" altLang="en-US">
              <a:latin typeface="Verdana" panose="020B0604030504040204" pitchFamily="34" charset="0"/>
            </a:endParaRPr>
          </a:p>
        </p:txBody>
      </p:sp>
    </p:spTree>
    <p:extLst>
      <p:ext uri="{BB962C8B-B14F-4D97-AF65-F5344CB8AC3E}">
        <p14:creationId xmlns:p14="http://schemas.microsoft.com/office/powerpoint/2010/main" val="3091259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3123" name="Notes Placeholder 2"/>
          <p:cNvSpPr>
            <a:spLocks noGrp="1"/>
          </p:cNvSpPr>
          <p:nvPr>
            <p:ph type="body" idx="1"/>
          </p:nvPr>
        </p:nvSpPr>
        <p:spPr bwMode="auto"/>
        <p:txBody>
          <a:bodyPr/>
          <a:lstStyle/>
          <a:p>
            <a:pPr>
              <a:buFontTx/>
              <a:buChar char="•"/>
              <a:defRPr/>
            </a:pPr>
            <a:r>
              <a:rPr lang="en-US" dirty="0" smtClean="0"/>
              <a:t> Enter Job Expenses &amp; Most Other Miscellaneous Deductions on Schedule A Lines 21 -23 as appropriate (only deductible to the extent they exceed 2% of AGI)</a:t>
            </a:r>
          </a:p>
          <a:p>
            <a:pPr marL="277117" lvl="1">
              <a:buFontTx/>
              <a:buChar char="•"/>
              <a:defRPr/>
            </a:pPr>
            <a:r>
              <a:rPr lang="en-US" dirty="0" smtClean="0"/>
              <a:t> Unreimbursed employee expenses</a:t>
            </a:r>
          </a:p>
          <a:p>
            <a:pPr marL="554235" lvl="2">
              <a:buFontTx/>
              <a:buChar char="•"/>
              <a:defRPr/>
            </a:pPr>
            <a:r>
              <a:rPr lang="en-US" dirty="0" smtClean="0"/>
              <a:t> Link to Form 2106EZ Unreimbursed Employee Business Expenses from Sch A Line 21</a:t>
            </a:r>
          </a:p>
          <a:p>
            <a:pPr marL="277117" lvl="1">
              <a:buFontTx/>
              <a:buChar char="•"/>
              <a:defRPr/>
            </a:pPr>
            <a:r>
              <a:rPr lang="en-US" dirty="0" smtClean="0"/>
              <a:t> Tax Preparation fees</a:t>
            </a:r>
          </a:p>
          <a:p>
            <a:pPr marL="554235" lvl="2">
              <a:buFontTx/>
              <a:buChar char="•"/>
              <a:defRPr/>
            </a:pPr>
            <a:r>
              <a:rPr lang="en-US" dirty="0" smtClean="0"/>
              <a:t> Enter directly on Line 22</a:t>
            </a:r>
          </a:p>
          <a:p>
            <a:pPr lvl="2">
              <a:defRPr/>
            </a:pPr>
            <a:endParaRPr lang="en-US" dirty="0" smtClean="0"/>
          </a:p>
          <a:p>
            <a:pPr>
              <a:buFontTx/>
              <a:buChar char="•"/>
              <a:defRPr/>
            </a:pPr>
            <a:r>
              <a:rPr lang="en-US" dirty="0" smtClean="0"/>
              <a:t> TW transfers gambling losses from bottom of W-2G to “Other Miscellaneous Deductions” on Line 28</a:t>
            </a:r>
          </a:p>
          <a:p>
            <a:pPr marL="277117" lvl="1">
              <a:buFontTx/>
              <a:buChar char="•"/>
              <a:defRPr/>
            </a:pPr>
            <a:r>
              <a:rPr lang="en-US" dirty="0" smtClean="0"/>
              <a:t> Do not enter gambling losses directly on Sch A</a:t>
            </a:r>
          </a:p>
          <a:p>
            <a:pPr marL="277117" lvl="1">
              <a:buFontTx/>
              <a:buChar char="•"/>
              <a:defRPr/>
            </a:pPr>
            <a:r>
              <a:rPr lang="en-US" dirty="0" smtClean="0"/>
              <a:t> Not subject to 2% of AGI limits </a:t>
            </a:r>
          </a:p>
        </p:txBody>
      </p:sp>
      <p:sp>
        <p:nvSpPr>
          <p:cNvPr id="7895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634AEDDC-3B47-4B20-944C-54609ED103EA}" type="datetime1">
              <a:rPr lang="en-US" smtClean="0"/>
              <a:pPr>
                <a:defRPr/>
              </a:pPr>
              <a:t>11/09/2015</a:t>
            </a:fld>
            <a:endParaRPr lang="en-US" dirty="0"/>
          </a:p>
        </p:txBody>
      </p:sp>
      <p:sp>
        <p:nvSpPr>
          <p:cNvPr id="7895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DD3841E-F99F-4B85-9D33-C15C51DAE3D1}" type="slidenum">
              <a:rPr lang="en-US" altLang="en-US">
                <a:latin typeface="Verdana" panose="020B0604030504040204" pitchFamily="34" charset="0"/>
              </a:rPr>
              <a:pPr algn="r" eaLnBrk="1" hangingPunct="1">
                <a:spcBef>
                  <a:spcPct val="0"/>
                </a:spcBef>
              </a:pPr>
              <a:t>42</a:t>
            </a:fld>
            <a:endParaRPr lang="en-US" altLang="en-US">
              <a:latin typeface="Verdana" panose="020B0604030504040204" pitchFamily="34" charset="0"/>
            </a:endParaRPr>
          </a:p>
        </p:txBody>
      </p:sp>
    </p:spTree>
    <p:extLst>
      <p:ext uri="{BB962C8B-B14F-4D97-AF65-F5344CB8AC3E}">
        <p14:creationId xmlns:p14="http://schemas.microsoft.com/office/powerpoint/2010/main" val="1478407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US" altLang="en-US" smtClean="0">
                <a:cs typeface="Arial" panose="020B0604020202020204" pitchFamily="34" charset="0"/>
              </a:rPr>
              <a:t>Note:  Cost of raffle, bingo or lottery ticket may be considered as a gambling loss if there is a gambling win</a:t>
            </a:r>
          </a:p>
        </p:txBody>
      </p:sp>
      <p:sp>
        <p:nvSpPr>
          <p:cNvPr id="7915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smtClean="0"/>
              <a:t>Notes/Handouts</a:t>
            </a:r>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86752D8-1EC7-46CE-BBAE-F0E7732889E7}" type="datetime1">
              <a:rPr lang="en-US" smtClean="0">
                <a:ea typeface="ＭＳ Ｐゴシック" charset="-128"/>
              </a:rPr>
              <a:pPr fontAlgn="base">
                <a:spcBef>
                  <a:spcPct val="0"/>
                </a:spcBef>
                <a:spcAft>
                  <a:spcPct val="0"/>
                </a:spcAft>
                <a:defRPr/>
              </a:pPr>
              <a:t>11/09/2015</a:t>
            </a:fld>
            <a:endParaRPr lang="en-US" dirty="0" smtClean="0">
              <a:ea typeface="ＭＳ Ｐゴシック" charset="-128"/>
            </a:endParaRPr>
          </a:p>
        </p:txBody>
      </p:sp>
      <p:sp>
        <p:nvSpPr>
          <p:cNvPr id="7915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8E52F0D-F1FC-4219-BC9A-110A94566FB2}" type="slidenum">
              <a:rPr lang="en-US" altLang="en-US">
                <a:latin typeface="Verdana" panose="020B0604030504040204" pitchFamily="34" charset="0"/>
              </a:rPr>
              <a:pPr algn="r" eaLnBrk="1" hangingPunct="1">
                <a:spcBef>
                  <a:spcPct val="0"/>
                </a:spcBef>
              </a:pPr>
              <a:t>43</a:t>
            </a:fld>
            <a:endParaRPr lang="en-US" altLang="en-US">
              <a:latin typeface="Verdana" panose="020B0604030504040204" pitchFamily="34" charset="0"/>
            </a:endParaRPr>
          </a:p>
        </p:txBody>
      </p:sp>
    </p:spTree>
    <p:extLst>
      <p:ext uri="{BB962C8B-B14F-4D97-AF65-F5344CB8AC3E}">
        <p14:creationId xmlns:p14="http://schemas.microsoft.com/office/powerpoint/2010/main" val="367327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7424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B3F18D37-26B2-428F-B6BB-A3ECDFE60E21}" type="datetime1">
              <a:rPr lang="en-US" smtClean="0"/>
              <a:pPr>
                <a:defRPr/>
              </a:pPr>
              <a:t>11/09/2015</a:t>
            </a:fld>
            <a:endParaRPr lang="en-US" dirty="0"/>
          </a:p>
        </p:txBody>
      </p:sp>
      <p:sp>
        <p:nvSpPr>
          <p:cNvPr id="7424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1CD83E9-0132-4E10-9C11-B85E6538E3AF}" type="slidenum">
              <a:rPr lang="en-US" altLang="en-US">
                <a:latin typeface="Verdana" panose="020B0604030504040204" pitchFamily="34" charset="0"/>
              </a:rPr>
              <a:pPr algn="r" eaLnBrk="1" hangingPunct="1">
                <a:spcBef>
                  <a:spcPct val="0"/>
                </a:spcBef>
              </a:pPr>
              <a:t>5</a:t>
            </a:fld>
            <a:endParaRPr lang="en-US" altLang="en-US">
              <a:latin typeface="Verdana" panose="020B0604030504040204" pitchFamily="34" charset="0"/>
            </a:endParaRPr>
          </a:p>
        </p:txBody>
      </p:sp>
    </p:spTree>
    <p:extLst>
      <p:ext uri="{BB962C8B-B14F-4D97-AF65-F5344CB8AC3E}">
        <p14:creationId xmlns:p14="http://schemas.microsoft.com/office/powerpoint/2010/main" val="217144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buFont typeface="Arial" pitchFamily="34" charset="0"/>
              <a:buChar char="•"/>
              <a:defRPr/>
            </a:pPr>
            <a:r>
              <a:rPr lang="en-US" dirty="0" smtClean="0"/>
              <a:t> Pull up </a:t>
            </a:r>
            <a:r>
              <a:rPr lang="en-US" dirty="0" err="1" smtClean="0"/>
              <a:t>Sch</a:t>
            </a:r>
            <a:r>
              <a:rPr lang="en-US" dirty="0" smtClean="0"/>
              <a:t> A Itemized Deductions screen </a:t>
            </a:r>
          </a:p>
          <a:p>
            <a:pPr marL="277117" lvl="1">
              <a:buFont typeface="Arial" pitchFamily="34" charset="0"/>
              <a:buChar char="•"/>
              <a:defRPr/>
            </a:pPr>
            <a:r>
              <a:rPr lang="en-US" dirty="0" smtClean="0"/>
              <a:t> Link from Line 40 on 1040 Page 2 (using arrow or F9)            OR</a:t>
            </a:r>
          </a:p>
          <a:p>
            <a:pPr marL="277117" lvl="1">
              <a:buFont typeface="Arial" pitchFamily="34" charset="0"/>
              <a:buChar char="•"/>
              <a:defRPr/>
            </a:pPr>
            <a:r>
              <a:rPr lang="en-US" dirty="0" smtClean="0"/>
              <a:t> Go directly to Schedule A by clicking on Sch A Pg 1 in Forms Tree</a:t>
            </a:r>
          </a:p>
          <a:p>
            <a:pPr>
              <a:buFont typeface="Arial" pitchFamily="34" charset="0"/>
              <a:buChar char="•"/>
              <a:defRPr/>
            </a:pPr>
            <a:r>
              <a:rPr lang="en-US" dirty="0" smtClean="0"/>
              <a:t> Pull up Schedule A Itemized Deductions Detail Worksheet screen </a:t>
            </a:r>
          </a:p>
          <a:p>
            <a:pPr marL="277117" lvl="1">
              <a:buFont typeface="Arial" pitchFamily="34" charset="0"/>
              <a:buChar char="•"/>
              <a:defRPr/>
            </a:pPr>
            <a:r>
              <a:rPr lang="en-US" dirty="0" smtClean="0"/>
              <a:t> Link from Line 1 on Sch A  (using arrow or F9)            OR</a:t>
            </a:r>
          </a:p>
          <a:p>
            <a:pPr marL="277117" lvl="1">
              <a:buFont typeface="Arial" pitchFamily="34" charset="0"/>
              <a:buChar char="•"/>
              <a:defRPr/>
            </a:pPr>
            <a:r>
              <a:rPr lang="en-US" dirty="0" smtClean="0"/>
              <a:t> Go directly to Itemized Deductions Detail Worksheet by clicking on A Detail in Forms Tree</a:t>
            </a:r>
          </a:p>
          <a:p>
            <a:pPr>
              <a:buFont typeface="Arial" pitchFamily="34" charset="0"/>
              <a:buChar char="•"/>
              <a:defRPr/>
            </a:pPr>
            <a:r>
              <a:rPr lang="en-US" dirty="0" smtClean="0"/>
              <a:t> Enter medical miles driven by taxpayer &amp;/or spouse.  TW calculates deductible amount at 23.5 cents per mile</a:t>
            </a:r>
          </a:p>
          <a:p>
            <a:pPr>
              <a:buFont typeface="Arial" pitchFamily="34" charset="0"/>
              <a:buChar char="•"/>
              <a:defRPr/>
            </a:pPr>
            <a:r>
              <a:rPr lang="en-US" dirty="0" smtClean="0"/>
              <a:t> TW will transfer Medicare Parts B, C, and D expenses from Social Security entries on 1040 Worksheet 1</a:t>
            </a:r>
          </a:p>
          <a:p>
            <a:pPr>
              <a:buFont typeface="Arial" pitchFamily="34" charset="0"/>
              <a:buChar char="•"/>
              <a:defRPr/>
            </a:pPr>
            <a:r>
              <a:rPr lang="en-US" dirty="0" smtClean="0"/>
              <a:t> Enter any other health/dental insurance premiums expenses (including Medicare supplement plans)</a:t>
            </a:r>
          </a:p>
          <a:p>
            <a:pPr>
              <a:buFont typeface="Arial" pitchFamily="34" charset="0"/>
              <a:buChar char="•"/>
              <a:defRPr/>
            </a:pPr>
            <a:r>
              <a:rPr lang="en-US" dirty="0" smtClean="0"/>
              <a:t> Enter premiums for long-term care contracts (limits based on age)</a:t>
            </a:r>
          </a:p>
          <a:p>
            <a:pPr>
              <a:buFont typeface="Arial" pitchFamily="34" charset="0"/>
              <a:buChar char="•"/>
              <a:defRPr/>
            </a:pPr>
            <a:r>
              <a:rPr lang="en-US" dirty="0" smtClean="0"/>
              <a:t> Enter other expenses for hospital, doctor, prescription, lab fees, medical tests, medical equipment, dentists, etc. under Other Medical Expenses</a:t>
            </a:r>
          </a:p>
          <a:p>
            <a:pPr marL="277117" lvl="1">
              <a:buFont typeface="Arial" pitchFamily="34" charset="0"/>
              <a:buChar char="•"/>
              <a:defRPr/>
            </a:pPr>
            <a:r>
              <a:rPr lang="en-US" dirty="0" smtClean="0"/>
              <a:t> If extra lines are needed to list Other Medical Expenses, link to Additional A </a:t>
            </a:r>
            <a:r>
              <a:rPr lang="en-US" dirty="0" err="1" smtClean="0"/>
              <a:t>Wkt</a:t>
            </a:r>
            <a:r>
              <a:rPr lang="en-US" dirty="0" smtClean="0"/>
              <a:t>.  </a:t>
            </a:r>
            <a:r>
              <a:rPr lang="en-US" u="sng" dirty="0" smtClean="0"/>
              <a:t>Do not use a scratch pad </a:t>
            </a:r>
            <a:r>
              <a:rPr lang="en-US" dirty="0" smtClean="0"/>
              <a:t>(will not flow through to NJ correctly) </a:t>
            </a:r>
          </a:p>
          <a:p>
            <a:pPr>
              <a:defRPr/>
            </a:pPr>
            <a:r>
              <a:rPr lang="en-US" u="sng" dirty="0" smtClean="0"/>
              <a:t>NOTE</a:t>
            </a:r>
            <a:r>
              <a:rPr lang="en-US" dirty="0" smtClean="0"/>
              <a:t>:  Non-prescription drug store items are not deductible, so not entered into TW</a:t>
            </a:r>
            <a:endParaRPr lang="en-US" dirty="0"/>
          </a:p>
        </p:txBody>
      </p:sp>
      <p:sp>
        <p:nvSpPr>
          <p:cNvPr id="744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6939F3CE-AF5B-42DB-ADA6-9A82492D3A36}" type="datetime1">
              <a:rPr lang="en-US" smtClean="0"/>
              <a:pPr>
                <a:defRPr/>
              </a:pPr>
              <a:t>11/09/2015</a:t>
            </a:fld>
            <a:endParaRPr lang="en-US" dirty="0"/>
          </a:p>
        </p:txBody>
      </p:sp>
      <p:sp>
        <p:nvSpPr>
          <p:cNvPr id="74445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D0A7A6-0459-42B9-94BD-965E5BAD1E0B}" type="slidenum">
              <a:rPr lang="en-US" altLang="en-US">
                <a:latin typeface="Verdana" panose="020B0604030504040204" pitchFamily="34" charset="0"/>
              </a:rPr>
              <a:pPr algn="r" eaLnBrk="1" hangingPunct="1">
                <a:spcBef>
                  <a:spcPct val="0"/>
                </a:spcBef>
              </a:pPr>
              <a:t>6</a:t>
            </a:fld>
            <a:endParaRPr lang="en-US" altLang="en-US">
              <a:latin typeface="Verdana" panose="020B0604030504040204" pitchFamily="34" charset="0"/>
            </a:endParaRPr>
          </a:p>
        </p:txBody>
      </p:sp>
    </p:spTree>
    <p:extLst>
      <p:ext uri="{BB962C8B-B14F-4D97-AF65-F5344CB8AC3E}">
        <p14:creationId xmlns:p14="http://schemas.microsoft.com/office/powerpoint/2010/main" val="242577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74650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1882AF6-BAB0-4C20-AC2E-C1A02640A752}" type="slidenum">
              <a:rPr lang="en-US" altLang="en-US">
                <a:latin typeface="Verdana" panose="020B0604030504040204" pitchFamily="34" charset="0"/>
              </a:rPr>
              <a:pPr algn="r" eaLnBrk="1" hangingPunct="1">
                <a:spcBef>
                  <a:spcPct val="0"/>
                </a:spcBef>
              </a:pPr>
              <a:t>7</a:t>
            </a:fld>
            <a:endParaRPr lang="en-US" altLang="en-US">
              <a:latin typeface="Verdana" panose="020B0604030504040204" pitchFamily="34" charset="0"/>
            </a:endParaRPr>
          </a:p>
        </p:txBody>
      </p:sp>
    </p:spTree>
    <p:extLst>
      <p:ext uri="{BB962C8B-B14F-4D97-AF65-F5344CB8AC3E}">
        <p14:creationId xmlns:p14="http://schemas.microsoft.com/office/powerpoint/2010/main" val="46863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74854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6B1D707-1AF2-448A-9483-3DC570ADAE00}" type="slidenum">
              <a:rPr lang="en-US" altLang="en-US">
                <a:latin typeface="Verdana" panose="020B0604030504040204" pitchFamily="34" charset="0"/>
              </a:rPr>
              <a:pPr algn="r" eaLnBrk="1" hangingPunct="1">
                <a:spcBef>
                  <a:spcPct val="0"/>
                </a:spcBef>
              </a:pPr>
              <a:t>8</a:t>
            </a:fld>
            <a:endParaRPr lang="en-US" altLang="en-US">
              <a:latin typeface="Verdana" panose="020B0604030504040204" pitchFamily="34" charset="0"/>
            </a:endParaRPr>
          </a:p>
        </p:txBody>
      </p:sp>
    </p:spTree>
    <p:extLst>
      <p:ext uri="{BB962C8B-B14F-4D97-AF65-F5344CB8AC3E}">
        <p14:creationId xmlns:p14="http://schemas.microsoft.com/office/powerpoint/2010/main" val="180665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248BA054-E586-40BE-A5B8-F6A7BA125F6C}" type="datetime1">
              <a:rPr lang="en-US" smtClean="0"/>
              <a:pPr>
                <a:defRPr/>
              </a:pPr>
              <a:t>11/09/2015</a:t>
            </a:fld>
            <a:endParaRPr lang="en-US" dirty="0"/>
          </a:p>
        </p:txBody>
      </p:sp>
      <p:sp>
        <p:nvSpPr>
          <p:cNvPr id="75059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EDA719F-8672-4400-B19D-B0A37AC90488}" type="slidenum">
              <a:rPr lang="en-US" altLang="en-US"/>
              <a:pPr algn="r" eaLnBrk="1" hangingPunct="1">
                <a:spcBef>
                  <a:spcPct val="0"/>
                </a:spcBef>
              </a:pPr>
              <a:t>9</a:t>
            </a:fld>
            <a:endParaRPr lang="en-US" altLang="en-US"/>
          </a:p>
        </p:txBody>
      </p:sp>
      <p:sp>
        <p:nvSpPr>
          <p:cNvPr id="75059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anose="020B0604020202020204" pitchFamily="34" charset="0"/>
            </a:endParaRPr>
          </a:p>
        </p:txBody>
      </p:sp>
    </p:spTree>
    <p:extLst>
      <p:ext uri="{BB962C8B-B14F-4D97-AF65-F5344CB8AC3E}">
        <p14:creationId xmlns:p14="http://schemas.microsoft.com/office/powerpoint/2010/main" val="146060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smtClean="0"/>
              <a:t>Click to edit Master title style</a:t>
            </a:r>
            <a:endParaRPr lang="en-US"/>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3" name="Rectangle 9"/>
          <p:cNvSpPr>
            <a:spLocks noGrp="1" noChangeArrowheads="1"/>
          </p:cNvSpPr>
          <p:nvPr>
            <p:ph type="dt" sz="half" idx="10"/>
          </p:nvPr>
        </p:nvSpPr>
        <p:spPr>
          <a:xfrm>
            <a:off x="457200" y="6400800"/>
            <a:ext cx="1984375" cy="301625"/>
          </a:xfrm>
        </p:spPr>
        <p:txBody>
          <a:bodyPr/>
          <a:lstStyle>
            <a:lvl1pPr>
              <a:defRPr/>
            </a:lvl1pPr>
          </a:lstStyle>
          <a:p>
            <a:pPr>
              <a:defRPr/>
            </a:pPr>
            <a:r>
              <a:rPr lang="en-US" smtClean="0"/>
              <a:t>2014-09-17</a:t>
            </a:r>
            <a:endParaRPr lang="en-US"/>
          </a:p>
        </p:txBody>
      </p:sp>
      <p:sp>
        <p:nvSpPr>
          <p:cNvPr id="15" name="Rectangle 11"/>
          <p:cNvSpPr>
            <a:spLocks noGrp="1" noChangeArrowheads="1"/>
          </p:cNvSpPr>
          <p:nvPr>
            <p:ph type="sldNum" sz="quarter" idx="12"/>
          </p:nvPr>
        </p:nvSpPr>
        <p:spPr>
          <a:xfrm>
            <a:off x="6781800" y="6400800"/>
            <a:ext cx="1901825" cy="301625"/>
          </a:xfrm>
        </p:spPr>
        <p:txBody>
          <a:bodyPr/>
          <a:lstStyle>
            <a:lvl1pPr>
              <a:defRPr smtClean="0"/>
            </a:lvl1pPr>
          </a:lstStyle>
          <a:p>
            <a:pPr>
              <a:defRPr/>
            </a:pPr>
            <a:fld id="{0727517F-B0C9-4C90-880D-F755826661DE}" type="slidenum">
              <a:rPr lang="en-US" altLang="en-US"/>
              <a:pPr>
                <a:defRPr/>
              </a:pPr>
              <a:t>‹#›</a:t>
            </a:fld>
            <a:endParaRPr lang="en-US" altLang="en-US"/>
          </a:p>
        </p:txBody>
      </p:sp>
      <p:sp>
        <p:nvSpPr>
          <p:cNvPr id="1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357034987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189126982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F090375F-B8A6-4F0B-AF0F-67C01E428B6A}"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120685668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224118090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8" name="Rectangle 11"/>
          <p:cNvSpPr>
            <a:spLocks noGrp="1" noChangeArrowheads="1"/>
          </p:cNvSpPr>
          <p:nvPr>
            <p:ph type="sldNum" sz="quarter" idx="11"/>
          </p:nvPr>
        </p:nvSpPr>
        <p:spPr>
          <a:ln/>
        </p:spPr>
        <p:txBody>
          <a:bodyPr/>
          <a:lstStyle>
            <a:lvl1pPr>
              <a:defRPr/>
            </a:lvl1pPr>
          </a:lstStyle>
          <a:p>
            <a:pPr>
              <a:defRPr/>
            </a:pPr>
            <a:fld id="{A38D6082-F22A-4734-8099-26DC72D35DD8}" type="slidenum">
              <a:rPr lang="en-US" altLang="en-US"/>
              <a:pPr>
                <a:defRPr/>
              </a:pPr>
              <a:t>‹#›</a:t>
            </a:fld>
            <a:endParaRPr lang="en-US" altLang="en-US"/>
          </a:p>
        </p:txBody>
      </p:sp>
      <p:sp>
        <p:nvSpPr>
          <p:cNvPr id="10" name="Footer Placeholder 1"/>
          <p:cNvSpPr>
            <a:spLocks noGrp="1"/>
          </p:cNvSpPr>
          <p:nvPr>
            <p:ph type="ftr" sz="quarter" idx="12"/>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187923181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55728B97-D0F9-43B3-BCA0-A49776DBC85D}" type="slidenum">
              <a:rPr lang="en-US" altLang="en-US"/>
              <a:pPr>
                <a:defRPr/>
              </a:pPr>
              <a:t>‹#›</a:t>
            </a:fld>
            <a:endParaRPr lang="en-US" altLang="en-US"/>
          </a:p>
        </p:txBody>
      </p:sp>
      <p:sp>
        <p:nvSpPr>
          <p:cNvPr id="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391477953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3" name="Rectangle 11"/>
          <p:cNvSpPr>
            <a:spLocks noGrp="1" noChangeArrowheads="1"/>
          </p:cNvSpPr>
          <p:nvPr>
            <p:ph type="sldNum" sz="quarter" idx="11"/>
          </p:nvPr>
        </p:nvSpPr>
        <p:spPr>
          <a:ln/>
        </p:spPr>
        <p:txBody>
          <a:bodyPr/>
          <a:lstStyle>
            <a:lvl1pPr>
              <a:defRPr/>
            </a:lvl1pPr>
          </a:lstStyle>
          <a:p>
            <a:pPr>
              <a:defRPr/>
            </a:pPr>
            <a:fld id="{35EE5FE8-0449-4FAB-9024-CDB22BDA78C5}" type="slidenum">
              <a:rPr lang="en-US" altLang="en-US"/>
              <a:pPr>
                <a:defRPr/>
              </a:pPr>
              <a:t>‹#›</a:t>
            </a:fld>
            <a:endParaRPr lang="en-US" altLang="en-US"/>
          </a:p>
        </p:txBody>
      </p:sp>
      <p:sp>
        <p:nvSpPr>
          <p:cNvPr id="5"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318080750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81B633AC-A754-4F92-AB1E-2CFB9C6A74F6}"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177046205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4B166F7D-5E7B-4F84-9233-B1E5EC7A2025}"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91692472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smtClean="0"/>
              <a:t>Click to edit Master title style</a:t>
            </a:r>
            <a:endParaRPr lang="en-US" altLang="en-US" dirty="0" smtClean="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8057" name="Rectangle 9"/>
          <p:cNvSpPr>
            <a:spLocks noGrp="1" noChangeArrowheads="1"/>
          </p:cNvSpPr>
          <p:nvPr>
            <p:ph type="dt" sz="half" idx="2"/>
          </p:nvPr>
        </p:nvSpPr>
        <p:spPr bwMode="auto">
          <a:xfrm>
            <a:off x="457200" y="6400800"/>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mn-lt"/>
                <a:cs typeface="Arial" charset="0"/>
              </a:defRPr>
            </a:lvl1pPr>
          </a:lstStyle>
          <a:p>
            <a:pPr>
              <a:defRPr/>
            </a:pPr>
            <a:r>
              <a:rPr lang="en-US" smtClean="0"/>
              <a:t>2014-09-17</a:t>
            </a:r>
            <a:endParaRPr lang="en-US"/>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atin typeface="+mn-lt"/>
                <a:cs typeface="Arial" panose="020B0604020202020204" pitchFamily="34" charset="0"/>
              </a:defRPr>
            </a:lvl1pPr>
          </a:lstStyle>
          <a:p>
            <a:pPr>
              <a:defRPr/>
            </a:pPr>
            <a:fld id="{7DBD8DE5-9380-4B70-8F1A-AEF6BC3E3575}" type="slidenum">
              <a:rPr lang="en-US" altLang="en-US" smtClean="0"/>
              <a:pPr>
                <a:defRPr/>
              </a:pPr>
              <a:t>‹#›</a:t>
            </a:fld>
            <a:endParaRPr lang="en-US" alt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cSld>
  <p:clrMap bg1="lt1" tx1="dk1" bg2="lt2" tx2="dk2" accent1="accent1" accent2="accent2" accent3="accent3" accent4="accent4" accent5="accent5" accent6="accent6" hlink="hlink" folHlink="folHlink"/>
  <p:sldLayoutIdLst>
    <p:sldLayoutId id="2147485995"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www.state.nj.us/treasury/taxa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4"/>
          <p:cNvSpPr>
            <a:spLocks noGrp="1" noChangeArrowheads="1"/>
          </p:cNvSpPr>
          <p:nvPr>
            <p:ph type="ctrTitle"/>
          </p:nvPr>
        </p:nvSpPr>
        <p:spPr/>
        <p:txBody>
          <a:bodyPr>
            <a:normAutofit fontScale="90000"/>
          </a:bodyPr>
          <a:lstStyle/>
          <a:p>
            <a:r>
              <a:rPr lang="en-US" altLang="en-US" dirty="0" smtClean="0"/>
              <a:t>Itemized Deductions</a:t>
            </a:r>
            <a:r>
              <a:rPr lang="en-US" altLang="en-US" dirty="0"/>
              <a:t/>
            </a:r>
            <a:br>
              <a:rPr lang="en-US" altLang="en-US" dirty="0"/>
            </a:br>
            <a:r>
              <a:rPr lang="en-US" altLang="en-US" dirty="0" smtClean="0"/>
              <a:t>NJ Property Tax Deduction / Credit</a:t>
            </a:r>
          </a:p>
        </p:txBody>
      </p:sp>
      <p:sp>
        <p:nvSpPr>
          <p:cNvPr id="737283" name="Rectangle 5"/>
          <p:cNvSpPr>
            <a:spLocks noGrp="1" noChangeArrowheads="1"/>
          </p:cNvSpPr>
          <p:nvPr>
            <p:ph type="subTitle" idx="1"/>
          </p:nvPr>
        </p:nvSpPr>
        <p:spPr/>
        <p:txBody>
          <a:bodyPr>
            <a:normAutofit fontScale="77500" lnSpcReduction="20000"/>
          </a:bodyPr>
          <a:lstStyle/>
          <a:p>
            <a:r>
              <a:rPr lang="en-US" altLang="en-US" dirty="0" smtClean="0"/>
              <a:t>Pub 4012 Tab F</a:t>
            </a:r>
          </a:p>
          <a:p>
            <a:r>
              <a:rPr lang="en-US" altLang="en-US" dirty="0" smtClean="0"/>
              <a:t>Pub 17, Chapters 21 through </a:t>
            </a:r>
            <a:r>
              <a:rPr lang="en-US" altLang="en-US" dirty="0"/>
              <a:t>29</a:t>
            </a:r>
          </a:p>
          <a:p>
            <a:r>
              <a:rPr lang="en-US" altLang="en-US" dirty="0"/>
              <a:t>NJ Special Handling</a:t>
            </a:r>
          </a:p>
          <a:p>
            <a:r>
              <a:rPr lang="en-US" altLang="en-US" dirty="0" smtClean="0"/>
              <a:t>(Federal 1040-Line 40 &amp; Schedule A)</a:t>
            </a:r>
          </a:p>
          <a:p>
            <a:r>
              <a:rPr lang="en-US" altLang="en-US" smtClean="0"/>
              <a:t>(NJ 1040-Lines </a:t>
            </a:r>
            <a:r>
              <a:rPr lang="en-US" altLang="en-US" dirty="0" smtClean="0"/>
              <a:t>37 &amp; 49 &amp; Worksheet F)</a:t>
            </a:r>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a:p>
        </p:txBody>
      </p:sp>
    </p:spTree>
    <p:extLst>
      <p:ext uri="{BB962C8B-B14F-4D97-AF65-F5344CB8AC3E}">
        <p14:creationId xmlns:p14="http://schemas.microsoft.com/office/powerpoint/2010/main" val="23724273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r>
              <a:rPr lang="en-US" altLang="en-US" smtClean="0"/>
              <a:t>Non-Deductible Taxes</a:t>
            </a:r>
          </a:p>
        </p:txBody>
      </p:sp>
      <p:sp>
        <p:nvSpPr>
          <p:cNvPr id="768003" name="Rectangle 3"/>
          <p:cNvSpPr>
            <a:spLocks noGrp="1" noChangeArrowheads="1"/>
          </p:cNvSpPr>
          <p:nvPr>
            <p:ph idx="1"/>
          </p:nvPr>
        </p:nvSpPr>
        <p:spPr>
          <a:xfrm>
            <a:off x="609600" y="1524000"/>
            <a:ext cx="8077200" cy="4800600"/>
          </a:xfrm>
        </p:spPr>
        <p:txBody>
          <a:bodyPr>
            <a:normAutofit fontScale="92500" lnSpcReduction="20000"/>
          </a:bodyPr>
          <a:lstStyle/>
          <a:p>
            <a:r>
              <a:rPr lang="en-US" altLang="en-US" dirty="0" smtClean="0"/>
              <a:t>Federal income &amp; excise taxes</a:t>
            </a:r>
          </a:p>
          <a:p>
            <a:r>
              <a:rPr lang="en-US" altLang="en-US" dirty="0" smtClean="0"/>
              <a:t>Social Security or Medicare taxes</a:t>
            </a:r>
          </a:p>
          <a:p>
            <a:r>
              <a:rPr lang="en-US" altLang="en-US" dirty="0" smtClean="0"/>
              <a:t>Federal unemployment </a:t>
            </a:r>
          </a:p>
          <a:p>
            <a:r>
              <a:rPr lang="en-US" altLang="en-US" dirty="0" smtClean="0"/>
              <a:t>Railroad retirement taxes </a:t>
            </a:r>
          </a:p>
          <a:p>
            <a:r>
              <a:rPr lang="en-US" altLang="en-US" dirty="0" smtClean="0"/>
              <a:t>Customs duties</a:t>
            </a:r>
          </a:p>
          <a:p>
            <a:r>
              <a:rPr lang="en-US" altLang="en-US" dirty="0" smtClean="0"/>
              <a:t>Federal estate &amp; gift taxes</a:t>
            </a:r>
          </a:p>
          <a:p>
            <a:r>
              <a:rPr lang="en-US" altLang="en-US" dirty="0" smtClean="0"/>
              <a:t>License fees</a:t>
            </a:r>
          </a:p>
          <a:p>
            <a:r>
              <a:rPr lang="en-US" altLang="en-US" dirty="0" smtClean="0"/>
              <a:t>Certain real estate-related items, such as fees for trash collection, water, homeowners’ association charges, transfer taxes, rent surcharges due to increased real estate taxes </a:t>
            </a:r>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a:p>
        </p:txBody>
      </p:sp>
    </p:spTree>
    <p:extLst>
      <p:ext uri="{BB962C8B-B14F-4D97-AF65-F5344CB8AC3E}">
        <p14:creationId xmlns:p14="http://schemas.microsoft.com/office/powerpoint/2010/main" val="8901833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normAutofit fontScale="90000"/>
          </a:bodyPr>
          <a:lstStyle/>
          <a:p>
            <a:r>
              <a:rPr lang="en-US" altLang="en-US" dirty="0" smtClean="0"/>
              <a:t>State Income Tax or Sales Tax – Schedule A Line 5</a:t>
            </a:r>
          </a:p>
        </p:txBody>
      </p:sp>
      <p:sp>
        <p:nvSpPr>
          <p:cNvPr id="749571" name="Rectangle 3"/>
          <p:cNvSpPr>
            <a:spLocks noGrp="1" noChangeArrowheads="1"/>
          </p:cNvSpPr>
          <p:nvPr>
            <p:ph idx="1"/>
          </p:nvPr>
        </p:nvSpPr>
        <p:spPr/>
        <p:txBody>
          <a:bodyPr>
            <a:normAutofit lnSpcReduction="10000"/>
          </a:bodyPr>
          <a:lstStyle/>
          <a:p>
            <a:r>
              <a:rPr lang="en-US" altLang="en-US" dirty="0" smtClean="0"/>
              <a:t>Can claim either state income tax or sales tax (whichever is greater)</a:t>
            </a:r>
          </a:p>
          <a:p>
            <a:pPr lvl="1"/>
            <a:r>
              <a:rPr lang="en-US" altLang="en-US" dirty="0" smtClean="0"/>
              <a:t>Line 5a  State Income Tax</a:t>
            </a:r>
          </a:p>
          <a:p>
            <a:pPr lvl="2"/>
            <a:r>
              <a:rPr lang="en-US" altLang="en-US" dirty="0" smtClean="0"/>
              <a:t>From W-2s, 1099-Rs, W-2Gs, Estimated Taxes, etc.</a:t>
            </a:r>
          </a:p>
          <a:p>
            <a:pPr lvl="2"/>
            <a:r>
              <a:rPr lang="en-US" altLang="en-US" dirty="0" smtClean="0"/>
              <a:t>TW accumulates based on entries on other forms</a:t>
            </a:r>
          </a:p>
          <a:p>
            <a:pPr lvl="1"/>
            <a:r>
              <a:rPr lang="en-US" altLang="en-US" dirty="0" smtClean="0"/>
              <a:t>Line 5b  Sales Tax</a:t>
            </a:r>
          </a:p>
          <a:p>
            <a:pPr lvl="2"/>
            <a:r>
              <a:rPr lang="en-US" altLang="en-US" dirty="0" smtClean="0"/>
              <a:t>From Sales Tax Tables, based on AGI + Nontaxable Income</a:t>
            </a:r>
          </a:p>
          <a:p>
            <a:pPr lvl="2"/>
            <a:r>
              <a:rPr lang="en-US" altLang="en-US" dirty="0" smtClean="0"/>
              <a:t>From sales tax entered on Sales Tax Worksheet Line 8 for specified items  (i.e. - cars, boats, planes, home, home building materials)</a:t>
            </a:r>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a:p>
        </p:txBody>
      </p:sp>
    </p:spTree>
    <p:extLst>
      <p:ext uri="{BB962C8B-B14F-4D97-AF65-F5344CB8AC3E}">
        <p14:creationId xmlns:p14="http://schemas.microsoft.com/office/powerpoint/2010/main" val="7874044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a:stretch>
            <a:fillRect/>
          </a:stretch>
        </p:blipFill>
        <p:spPr bwMode="auto">
          <a:xfrm>
            <a:off x="609600" y="1600200"/>
            <a:ext cx="7772400" cy="4114800"/>
          </a:xfrm>
          <a:prstGeom prst="rect">
            <a:avLst/>
          </a:prstGeom>
          <a:noFill/>
          <a:ln w="9525">
            <a:noFill/>
            <a:miter lim="800000"/>
            <a:headEnd/>
            <a:tailEnd/>
          </a:ln>
        </p:spPr>
      </p:pic>
      <p:sp>
        <p:nvSpPr>
          <p:cNvPr id="751618" name="Rectangle 2"/>
          <p:cNvSpPr>
            <a:spLocks noGrp="1" noChangeArrowheads="1"/>
          </p:cNvSpPr>
          <p:nvPr>
            <p:ph type="title"/>
          </p:nvPr>
        </p:nvSpPr>
        <p:spPr/>
        <p:txBody>
          <a:bodyPr/>
          <a:lstStyle/>
          <a:p>
            <a:r>
              <a:rPr lang="en-US" altLang="en-US" dirty="0" smtClean="0"/>
              <a:t>TW – Sales Tax Worksheet</a:t>
            </a:r>
          </a:p>
        </p:txBody>
      </p:sp>
      <p:sp>
        <p:nvSpPr>
          <p:cNvPr id="7" name="Oval 4"/>
          <p:cNvSpPr>
            <a:spLocks noChangeArrowheads="1"/>
          </p:cNvSpPr>
          <p:nvPr/>
        </p:nvSpPr>
        <p:spPr bwMode="auto">
          <a:xfrm>
            <a:off x="7696200" y="3733800"/>
            <a:ext cx="8382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Oval 4"/>
          <p:cNvSpPr>
            <a:spLocks noChangeArrowheads="1"/>
          </p:cNvSpPr>
          <p:nvPr/>
        </p:nvSpPr>
        <p:spPr bwMode="auto">
          <a:xfrm>
            <a:off x="7696200" y="5334000"/>
            <a:ext cx="762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9" name="Oval 4"/>
          <p:cNvSpPr>
            <a:spLocks noChangeArrowheads="1"/>
          </p:cNvSpPr>
          <p:nvPr/>
        </p:nvSpPr>
        <p:spPr bwMode="auto">
          <a:xfrm>
            <a:off x="7696200" y="4114800"/>
            <a:ext cx="838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3" name="TextBox 12"/>
          <p:cNvSpPr txBox="1"/>
          <p:nvPr/>
        </p:nvSpPr>
        <p:spPr>
          <a:xfrm>
            <a:off x="5486400" y="2971800"/>
            <a:ext cx="3262313"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Sales tax on specified items</a:t>
            </a:r>
          </a:p>
        </p:txBody>
      </p:sp>
      <p:sp>
        <p:nvSpPr>
          <p:cNvPr id="15" name="TextBox 14"/>
          <p:cNvSpPr txBox="1"/>
          <p:nvPr/>
        </p:nvSpPr>
        <p:spPr>
          <a:xfrm>
            <a:off x="3505200" y="1600200"/>
            <a:ext cx="3633788" cy="646113"/>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Sales tax using sales tax tables</a:t>
            </a:r>
          </a:p>
          <a:p>
            <a:pPr eaLnBrk="1" hangingPunct="1">
              <a:defRPr/>
            </a:pPr>
            <a:r>
              <a:rPr lang="en-US" b="1" dirty="0">
                <a:latin typeface="Arial" charset="0"/>
              </a:rPr>
              <a:t>(TW calculates)</a:t>
            </a:r>
          </a:p>
        </p:txBody>
      </p:sp>
      <p:sp>
        <p:nvSpPr>
          <p:cNvPr id="18" name="TextBox 17"/>
          <p:cNvSpPr txBox="1"/>
          <p:nvPr/>
        </p:nvSpPr>
        <p:spPr>
          <a:xfrm>
            <a:off x="4267200" y="5181600"/>
            <a:ext cx="2724150" cy="646113"/>
          </a:xfrm>
          <a:prstGeom prst="rect">
            <a:avLst/>
          </a:prstGeom>
          <a:solidFill>
            <a:schemeClr val="accent5">
              <a:lumMod val="75000"/>
            </a:schemeClr>
          </a:solidFill>
        </p:spPr>
        <p:txBody>
          <a:bodyPr wrap="none">
            <a:spAutoFit/>
          </a:bodyPr>
          <a:lstStyle/>
          <a:p>
            <a:pPr eaLnBrk="1" hangingPunct="1">
              <a:defRPr/>
            </a:pPr>
            <a:r>
              <a:rPr lang="en-US" b="1" dirty="0">
                <a:latin typeface="Arial" charset="0"/>
              </a:rPr>
              <a:t>Sales tax deduction for</a:t>
            </a:r>
          </a:p>
          <a:p>
            <a:pPr eaLnBrk="1" hangingPunct="1">
              <a:defRPr/>
            </a:pPr>
            <a:r>
              <a:rPr lang="en-US" b="1" dirty="0">
                <a:latin typeface="Arial" charset="0"/>
              </a:rPr>
              <a:t>Schedule A Line 5b</a:t>
            </a:r>
          </a:p>
        </p:txBody>
      </p:sp>
      <p:pic>
        <p:nvPicPr>
          <p:cNvPr id="21" name="Picture 20"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cxnSp>
        <p:nvCxnSpPr>
          <p:cNvPr id="22" name="Straight Arrow Connector 21"/>
          <p:cNvCxnSpPr>
            <a:stCxn id="15" idx="3"/>
          </p:cNvCxnSpPr>
          <p:nvPr/>
        </p:nvCxnSpPr>
        <p:spPr bwMode="auto">
          <a:xfrm flipV="1">
            <a:off x="7138988" y="1828800"/>
            <a:ext cx="633412" cy="94457"/>
          </a:xfrm>
          <a:prstGeom prst="straightConnector1">
            <a:avLst/>
          </a:prstGeom>
          <a:noFill/>
          <a:ln w="38100" cap="flat" cmpd="sng" algn="ctr">
            <a:solidFill>
              <a:srgbClr val="FF0000"/>
            </a:solidFill>
            <a:prstDash val="solid"/>
            <a:round/>
            <a:headEnd type="none" w="med" len="med"/>
            <a:tailEnd type="triangle"/>
          </a:ln>
          <a:effectLst/>
        </p:spPr>
      </p:cxnSp>
      <p:sp>
        <p:nvSpPr>
          <p:cNvPr id="25" name="Oval 24"/>
          <p:cNvSpPr>
            <a:spLocks noChangeArrowheads="1"/>
          </p:cNvSpPr>
          <p:nvPr/>
        </p:nvSpPr>
        <p:spPr bwMode="auto">
          <a:xfrm>
            <a:off x="7848600" y="16002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6" name="TextBox 25"/>
          <p:cNvSpPr txBox="1"/>
          <p:nvPr/>
        </p:nvSpPr>
        <p:spPr>
          <a:xfrm>
            <a:off x="5334000" y="4267200"/>
            <a:ext cx="1757725" cy="369332"/>
          </a:xfrm>
          <a:prstGeom prst="rect">
            <a:avLst/>
          </a:prstGeom>
          <a:solidFill>
            <a:schemeClr val="accent3">
              <a:lumMod val="65000"/>
            </a:schemeClr>
          </a:solidFill>
        </p:spPr>
        <p:txBody>
          <a:bodyPr wrap="none" rtlCol="0">
            <a:spAutoFit/>
          </a:bodyPr>
          <a:lstStyle/>
          <a:p>
            <a:r>
              <a:rPr lang="en-US" b="1" dirty="0" smtClean="0"/>
              <a:t>Total sales tax</a:t>
            </a:r>
            <a:endParaRPr lang="en-US" b="1" dirty="0"/>
          </a:p>
        </p:txBody>
      </p:sp>
      <p:cxnSp>
        <p:nvCxnSpPr>
          <p:cNvPr id="28" name="Straight Arrow Connector 27"/>
          <p:cNvCxnSpPr/>
          <p:nvPr/>
        </p:nvCxnSpPr>
        <p:spPr bwMode="auto">
          <a:xfrm>
            <a:off x="7772400" y="3352800"/>
            <a:ext cx="152400" cy="381000"/>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a:stCxn id="26" idx="3"/>
            <a:endCxn id="9" idx="2"/>
          </p:cNvCxnSpPr>
          <p:nvPr/>
        </p:nvCxnSpPr>
        <p:spPr bwMode="auto">
          <a:xfrm flipV="1">
            <a:off x="7091725" y="4305300"/>
            <a:ext cx="604475" cy="146566"/>
          </a:xfrm>
          <a:prstGeom prst="straightConnector1">
            <a:avLst/>
          </a:prstGeom>
          <a:noFill/>
          <a:ln w="38100" cap="flat" cmpd="sng" algn="ctr">
            <a:solidFill>
              <a:srgbClr val="FF0000"/>
            </a:solidFill>
            <a:prstDash val="solid"/>
            <a:round/>
            <a:headEnd type="none" w="med" len="med"/>
            <a:tailEnd type="triangle"/>
          </a:ln>
          <a:effectLst/>
        </p:spPr>
      </p:cxnSp>
      <p:cxnSp>
        <p:nvCxnSpPr>
          <p:cNvPr id="35" name="Straight Arrow Connector 34"/>
          <p:cNvCxnSpPr>
            <a:stCxn id="18" idx="3"/>
            <a:endCxn id="8" idx="2"/>
          </p:cNvCxnSpPr>
          <p:nvPr/>
        </p:nvCxnSpPr>
        <p:spPr bwMode="auto">
          <a:xfrm>
            <a:off x="6991350" y="5504657"/>
            <a:ext cx="704850" cy="57943"/>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a:p>
        </p:txBody>
      </p:sp>
    </p:spTree>
    <p:extLst>
      <p:ext uri="{BB962C8B-B14F-4D97-AF65-F5344CB8AC3E}">
        <p14:creationId xmlns:p14="http://schemas.microsoft.com/office/powerpoint/2010/main" val="427457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normAutofit fontScale="90000"/>
          </a:bodyPr>
          <a:lstStyle/>
          <a:p>
            <a:r>
              <a:rPr lang="en-US" altLang="en-US" dirty="0" smtClean="0"/>
              <a:t>Real Estate Taxes – Schedule A Line 6</a:t>
            </a:r>
          </a:p>
        </p:txBody>
      </p:sp>
      <p:sp>
        <p:nvSpPr>
          <p:cNvPr id="753667" name="Rectangle 3"/>
          <p:cNvSpPr>
            <a:spLocks noGrp="1" noChangeArrowheads="1"/>
          </p:cNvSpPr>
          <p:nvPr>
            <p:ph idx="1"/>
          </p:nvPr>
        </p:nvSpPr>
        <p:spPr/>
        <p:txBody>
          <a:bodyPr>
            <a:normAutofit fontScale="85000" lnSpcReduction="20000"/>
          </a:bodyPr>
          <a:lstStyle/>
          <a:p>
            <a:r>
              <a:rPr lang="en-US" altLang="en-US" dirty="0" smtClean="0"/>
              <a:t>Real estate taxes paid interpreted as total amount received by municipality  </a:t>
            </a:r>
          </a:p>
          <a:p>
            <a:pPr lvl="1"/>
            <a:r>
              <a:rPr lang="en-US" altLang="en-US" dirty="0" smtClean="0"/>
              <a:t>Includes amount paid by taxpayer </a:t>
            </a:r>
          </a:p>
          <a:p>
            <a:pPr lvl="1"/>
            <a:r>
              <a:rPr lang="en-US" altLang="en-US" dirty="0" smtClean="0"/>
              <a:t>Includes amount paid by state on taxpayer’s behalf (Homestead Benefit (HB)– explained more in future slides).  2012 HB was not paid as normal in 2014; delayed until May 2015</a:t>
            </a:r>
          </a:p>
          <a:p>
            <a:r>
              <a:rPr lang="en-US" altLang="en-US" dirty="0" smtClean="0"/>
              <a:t>Line 6 Box 3 - “Real Estate taxes on principal residence” for taxes on main home</a:t>
            </a:r>
          </a:p>
          <a:p>
            <a:r>
              <a:rPr lang="en-US" altLang="en-US" dirty="0" smtClean="0"/>
              <a:t>Line 6 Box 4 - “Other Real Estate Taxes you paid, not listed elsewhere in this tax return” for all other real estate taxes</a:t>
            </a:r>
          </a:p>
          <a:p>
            <a:pPr lvl="1"/>
            <a:r>
              <a:rPr lang="en-US" altLang="en-US" dirty="0" smtClean="0"/>
              <a:t>Link to scratch pad to document</a:t>
            </a:r>
          </a:p>
          <a:p>
            <a:pPr lvl="1"/>
            <a:endParaRPr lang="en-US" altLang="en-US" dirty="0" smtClean="0"/>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a:p>
        </p:txBody>
      </p:sp>
    </p:spTree>
    <p:extLst>
      <p:ext uri="{BB962C8B-B14F-4D97-AF65-F5344CB8AC3E}">
        <p14:creationId xmlns:p14="http://schemas.microsoft.com/office/powerpoint/2010/main" val="24423681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a:xfrm>
            <a:off x="609600" y="152400"/>
            <a:ext cx="8077200" cy="1143000"/>
          </a:xfrm>
        </p:spPr>
        <p:txBody>
          <a:bodyPr>
            <a:normAutofit fontScale="90000"/>
          </a:bodyPr>
          <a:lstStyle/>
          <a:p>
            <a:r>
              <a:rPr lang="en-US" altLang="en-US" dirty="0" smtClean="0"/>
              <a:t>Real Estate Taxes – Schedule A Line 6</a:t>
            </a:r>
          </a:p>
        </p:txBody>
      </p:sp>
      <p:sp>
        <p:nvSpPr>
          <p:cNvPr id="755715" name="Rectangle 3"/>
          <p:cNvSpPr>
            <a:spLocks noGrp="1" noChangeArrowheads="1"/>
          </p:cNvSpPr>
          <p:nvPr>
            <p:ph idx="1"/>
          </p:nvPr>
        </p:nvSpPr>
        <p:spPr/>
        <p:txBody>
          <a:bodyPr>
            <a:normAutofit lnSpcReduction="10000"/>
          </a:bodyPr>
          <a:lstStyle/>
          <a:p>
            <a:r>
              <a:rPr lang="en-US" altLang="en-US" dirty="0" smtClean="0"/>
              <a:t>No limit on number of properties for deduction for Federal</a:t>
            </a:r>
          </a:p>
          <a:p>
            <a:pPr lvl="1"/>
            <a:r>
              <a:rPr lang="en-US" altLang="en-US" dirty="0" smtClean="0"/>
              <a:t>For NJ, can only claim property taxes on principal residence</a:t>
            </a:r>
          </a:p>
          <a:p>
            <a:r>
              <a:rPr lang="en-US" altLang="en-US" dirty="0" smtClean="0"/>
              <a:t>Not for business property taxes</a:t>
            </a:r>
          </a:p>
          <a:p>
            <a:r>
              <a:rPr lang="en-US" altLang="en-US" dirty="0" smtClean="0"/>
              <a:t>Can only claim taxes paid in current year, not just billed</a:t>
            </a:r>
          </a:p>
          <a:p>
            <a:r>
              <a:rPr lang="en-US" altLang="en-US" dirty="0" smtClean="0"/>
              <a:t>Can claim any taxes paid in current year for prior or future years</a:t>
            </a:r>
          </a:p>
          <a:p>
            <a:endParaRPr lang="en-US" altLang="en-US" dirty="0" smtClean="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a:p>
        </p:txBody>
      </p:sp>
    </p:spTree>
    <p:extLst>
      <p:ext uri="{BB962C8B-B14F-4D97-AF65-F5344CB8AC3E}">
        <p14:creationId xmlns:p14="http://schemas.microsoft.com/office/powerpoint/2010/main" val="18101742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rmAutofit fontScale="90000"/>
          </a:bodyPr>
          <a:lstStyle/>
          <a:p>
            <a:r>
              <a:rPr lang="en-US" altLang="en-US" smtClean="0"/>
              <a:t>Source Info for Real Estate Tax Deduction</a:t>
            </a:r>
            <a:endParaRPr lang="en-US" altLang="en-US" b="0" smtClean="0">
              <a:solidFill>
                <a:srgbClr val="FF0000"/>
              </a:solidFill>
            </a:endParaRPr>
          </a:p>
        </p:txBody>
      </p:sp>
      <p:sp>
        <p:nvSpPr>
          <p:cNvPr id="369667" name="Rectangle 3"/>
          <p:cNvSpPr>
            <a:spLocks noGrp="1" noChangeArrowheads="1"/>
          </p:cNvSpPr>
          <p:nvPr>
            <p:ph idx="1"/>
          </p:nvPr>
        </p:nvSpPr>
        <p:spPr>
          <a:xfrm>
            <a:off x="609600" y="1600200"/>
            <a:ext cx="8305800" cy="4800600"/>
          </a:xfrm>
        </p:spPr>
        <p:txBody>
          <a:bodyPr>
            <a:normAutofit/>
          </a:bodyPr>
          <a:lstStyle/>
          <a:p>
            <a:pPr marL="0" indent="0">
              <a:buFont typeface="Wingdings" panose="05000000000000000000" pitchFamily="2" charset="2"/>
              <a:buNone/>
              <a:defRPr/>
            </a:pPr>
            <a:r>
              <a:rPr lang="en-US" dirty="0" smtClean="0"/>
              <a:t>Can get info on amount of real estate taxes to claim from numerous sources </a:t>
            </a:r>
            <a:r>
              <a:rPr lang="en-US" sz="2700" dirty="0" smtClean="0"/>
              <a:t>(refer to TaxPrep4Free.org  NJ Special Handling document):</a:t>
            </a:r>
          </a:p>
          <a:p>
            <a:pPr>
              <a:defRPr/>
            </a:pPr>
            <a:r>
              <a:rPr lang="en-US" dirty="0" smtClean="0"/>
              <a:t>Taxpayer provides cancelled checks</a:t>
            </a:r>
          </a:p>
          <a:p>
            <a:pPr lvl="1">
              <a:defRPr/>
            </a:pPr>
            <a:r>
              <a:rPr lang="en-US" dirty="0" smtClean="0"/>
              <a:t>Use total of checks + Homestead Benefit amount</a:t>
            </a:r>
          </a:p>
          <a:p>
            <a:pPr>
              <a:defRPr/>
            </a:pPr>
            <a:r>
              <a:rPr lang="en-US" dirty="0" smtClean="0"/>
              <a:t>Mortgage Interest Statement (Form 1098) shows real estate taxes paid by mortgage holder on behalf of property owner</a:t>
            </a:r>
          </a:p>
          <a:p>
            <a:pPr lvl="1">
              <a:defRPr/>
            </a:pPr>
            <a:r>
              <a:rPr lang="en-US" dirty="0" smtClean="0"/>
              <a:t>Use 1098 amount + Homestead Benefit amount</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a:p>
        </p:txBody>
      </p:sp>
    </p:spTree>
    <p:extLst>
      <p:ext uri="{BB962C8B-B14F-4D97-AF65-F5344CB8AC3E}">
        <p14:creationId xmlns:p14="http://schemas.microsoft.com/office/powerpoint/2010/main" val="34957031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normAutofit fontScale="90000"/>
          </a:bodyPr>
          <a:lstStyle/>
          <a:p>
            <a:r>
              <a:rPr lang="en-US" altLang="en-US" smtClean="0"/>
              <a:t>Source Info for Real Estate Tax Deduction</a:t>
            </a:r>
            <a:endParaRPr lang="en-US" altLang="en-US" dirty="0" smtClean="0"/>
          </a:p>
        </p:txBody>
      </p:sp>
      <p:sp>
        <p:nvSpPr>
          <p:cNvPr id="759811" name="Rectangle 3"/>
          <p:cNvSpPr>
            <a:spLocks noGrp="1" noChangeArrowheads="1"/>
          </p:cNvSpPr>
          <p:nvPr>
            <p:ph idx="1"/>
          </p:nvPr>
        </p:nvSpPr>
        <p:spPr/>
        <p:txBody>
          <a:bodyPr>
            <a:normAutofit fontScale="92500" lnSpcReduction="10000"/>
          </a:bodyPr>
          <a:lstStyle/>
          <a:p>
            <a:r>
              <a:rPr lang="en-US" altLang="en-US" dirty="0" smtClean="0"/>
              <a:t>NJ property tax bill</a:t>
            </a:r>
          </a:p>
          <a:p>
            <a:pPr lvl="1"/>
            <a:r>
              <a:rPr lang="en-US" altLang="en-US" dirty="0" smtClean="0"/>
              <a:t>Use taxes after subtracting </a:t>
            </a:r>
          </a:p>
          <a:p>
            <a:pPr lvl="2"/>
            <a:r>
              <a:rPr lang="en-US" altLang="en-US" dirty="0" smtClean="0"/>
              <a:t> Deductions for Senior Citizens &amp; Veterans</a:t>
            </a:r>
          </a:p>
          <a:p>
            <a:pPr lvl="2"/>
            <a:r>
              <a:rPr lang="en-US" altLang="en-US" dirty="0" smtClean="0"/>
              <a:t> Exemption for Disabled Veterans</a:t>
            </a:r>
          </a:p>
          <a:p>
            <a:pPr lvl="1">
              <a:buNone/>
            </a:pPr>
            <a:r>
              <a:rPr lang="en-US" altLang="en-US" dirty="0" smtClean="0"/>
              <a:t>    but include Homestead Benefit amount</a:t>
            </a:r>
          </a:p>
          <a:p>
            <a:pPr lvl="1"/>
            <a:r>
              <a:rPr lang="en-US" altLang="en-US" dirty="0" smtClean="0"/>
              <a:t> Since bills are done on a fiscal basis, may need to add amounts from 2 bills to get calendar year amount:</a:t>
            </a:r>
          </a:p>
          <a:p>
            <a:pPr lvl="2"/>
            <a:r>
              <a:rPr lang="en-US" altLang="en-US" dirty="0" smtClean="0"/>
              <a:t>2013 Final/2014 Preliminary bill (for 2/2014 &amp; 5/2014)</a:t>
            </a:r>
          </a:p>
          <a:p>
            <a:pPr lvl="2"/>
            <a:r>
              <a:rPr lang="en-US" altLang="en-US" dirty="0" smtClean="0"/>
              <a:t>2014 Final/2015 Preliminary bill (for 8/2014 &amp; 11/2014)</a:t>
            </a:r>
          </a:p>
          <a:p>
            <a:pPr lvl="2"/>
            <a:r>
              <a:rPr lang="en-US" altLang="en-US" dirty="0" smtClean="0"/>
              <a:t>Include Homestead Benefit amount</a:t>
            </a:r>
          </a:p>
          <a:p>
            <a:pPr lvl="2"/>
            <a:endParaRPr lang="en-US" altLang="en-US" dirty="0" smtClean="0"/>
          </a:p>
          <a:p>
            <a:endParaRPr lang="en-US" altLang="en-US" dirty="0" smtClean="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a:p>
        </p:txBody>
      </p:sp>
    </p:spTree>
    <p:extLst>
      <p:ext uri="{BB962C8B-B14F-4D97-AF65-F5344CB8AC3E}">
        <p14:creationId xmlns:p14="http://schemas.microsoft.com/office/powerpoint/2010/main" val="34481984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9" name="Rectangle 2"/>
          <p:cNvSpPr>
            <a:spLocks noGrp="1" noChangeArrowheads="1"/>
          </p:cNvSpPr>
          <p:nvPr>
            <p:ph type="title"/>
          </p:nvPr>
        </p:nvSpPr>
        <p:spPr/>
        <p:txBody>
          <a:bodyPr/>
          <a:lstStyle/>
          <a:p>
            <a:r>
              <a:rPr lang="en-US" altLang="en-US" dirty="0" smtClean="0"/>
              <a:t>Sample Property Tax Bill</a:t>
            </a:r>
          </a:p>
        </p:txBody>
      </p:sp>
      <p:pic>
        <p:nvPicPr>
          <p:cNvPr id="761858" name="Picture 1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882" t="15125" r="28432" b="37793"/>
          <a:stretch>
            <a:fillRect/>
          </a:stretch>
        </p:blipFill>
        <p:spPr>
          <a:xfrm>
            <a:off x="685800" y="1524000"/>
            <a:ext cx="8001000" cy="4419600"/>
          </a:xfrm>
          <a:noFill/>
        </p:spPr>
      </p:pic>
      <p:sp>
        <p:nvSpPr>
          <p:cNvPr id="10" name="TextBox 9"/>
          <p:cNvSpPr txBox="1"/>
          <p:nvPr/>
        </p:nvSpPr>
        <p:spPr>
          <a:xfrm>
            <a:off x="6781800" y="2743200"/>
            <a:ext cx="1628775"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smtClean="0">
                <a:latin typeface="Arial" charset="0"/>
                <a:cs typeface="Arial" charset="0"/>
              </a:rPr>
              <a:t>2014Total </a:t>
            </a:r>
            <a:r>
              <a:rPr lang="en-US" b="1" dirty="0">
                <a:latin typeface="Arial" charset="0"/>
                <a:cs typeface="Arial" charset="0"/>
              </a:rPr>
              <a:t>tax</a:t>
            </a:r>
          </a:p>
        </p:txBody>
      </p:sp>
      <p:sp>
        <p:nvSpPr>
          <p:cNvPr id="12" name="TextBox 11"/>
          <p:cNvSpPr txBox="1"/>
          <p:nvPr/>
        </p:nvSpPr>
        <p:spPr>
          <a:xfrm>
            <a:off x="1447800" y="4191000"/>
            <a:ext cx="2438400" cy="646113"/>
          </a:xfrm>
          <a:prstGeom prst="rect">
            <a:avLst/>
          </a:prstGeom>
          <a:solidFill>
            <a:schemeClr val="accent5">
              <a:lumMod val="75000"/>
            </a:schemeClr>
          </a:solidFill>
          <a:ln>
            <a:solidFill>
              <a:srgbClr val="001132"/>
            </a:solidFill>
          </a:ln>
        </p:spPr>
        <p:txBody>
          <a:bodyPr>
            <a:spAutoFit/>
          </a:bodyPr>
          <a:lstStyle/>
          <a:p>
            <a:pPr eaLnBrk="1" hangingPunct="1">
              <a:defRPr/>
            </a:pPr>
            <a:r>
              <a:rPr lang="en-US" b="1" dirty="0" smtClean="0">
                <a:latin typeface="Arial" charset="0"/>
                <a:cs typeface="Arial" charset="0"/>
              </a:rPr>
              <a:t>2014 </a:t>
            </a:r>
            <a:r>
              <a:rPr lang="en-US" b="1" dirty="0">
                <a:latin typeface="Arial" charset="0"/>
                <a:cs typeface="Arial" charset="0"/>
              </a:rPr>
              <a:t>payments for </a:t>
            </a:r>
            <a:r>
              <a:rPr lang="en-US" b="1" dirty="0" smtClean="0">
                <a:latin typeface="Arial" charset="0"/>
                <a:cs typeface="Arial" charset="0"/>
              </a:rPr>
              <a:t>8/1/2014 </a:t>
            </a:r>
            <a:r>
              <a:rPr lang="en-US" b="1" dirty="0">
                <a:latin typeface="Arial" charset="0"/>
                <a:cs typeface="Arial" charset="0"/>
              </a:rPr>
              <a:t>&amp; </a:t>
            </a:r>
            <a:r>
              <a:rPr lang="en-US" b="1" dirty="0" smtClean="0">
                <a:latin typeface="Arial" charset="0"/>
                <a:cs typeface="Arial" charset="0"/>
              </a:rPr>
              <a:t>11/1/2014</a:t>
            </a:r>
            <a:endParaRPr lang="en-US" b="1" dirty="0">
              <a:latin typeface="Arial" charset="0"/>
              <a:cs typeface="Arial" charset="0"/>
            </a:endParaRPr>
          </a:p>
        </p:txBody>
      </p:sp>
      <p:sp>
        <p:nvSpPr>
          <p:cNvPr id="13" name="Oval 4"/>
          <p:cNvSpPr>
            <a:spLocks noChangeArrowheads="1"/>
          </p:cNvSpPr>
          <p:nvPr/>
        </p:nvSpPr>
        <p:spPr bwMode="auto">
          <a:xfrm>
            <a:off x="7162800" y="3657600"/>
            <a:ext cx="5334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9" name="Oval 4"/>
          <p:cNvSpPr>
            <a:spLocks noChangeArrowheads="1"/>
          </p:cNvSpPr>
          <p:nvPr/>
        </p:nvSpPr>
        <p:spPr bwMode="auto">
          <a:xfrm>
            <a:off x="709399" y="5410200"/>
            <a:ext cx="16002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4" name="Oval 4"/>
          <p:cNvSpPr>
            <a:spLocks noChangeArrowheads="1"/>
          </p:cNvSpPr>
          <p:nvPr/>
        </p:nvSpPr>
        <p:spPr bwMode="auto">
          <a:xfrm>
            <a:off x="2514600" y="5410200"/>
            <a:ext cx="15240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8" name="TextBox 17"/>
          <p:cNvSpPr txBox="1"/>
          <p:nvPr/>
        </p:nvSpPr>
        <p:spPr>
          <a:xfrm>
            <a:off x="4419600" y="3276600"/>
            <a:ext cx="2312988"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Veterans deduction</a:t>
            </a:r>
          </a:p>
        </p:txBody>
      </p:sp>
      <p:sp>
        <p:nvSpPr>
          <p:cNvPr id="23" name="Oval 4"/>
          <p:cNvSpPr>
            <a:spLocks noChangeArrowheads="1"/>
          </p:cNvSpPr>
          <p:nvPr/>
        </p:nvSpPr>
        <p:spPr bwMode="auto">
          <a:xfrm>
            <a:off x="7162800" y="3886200"/>
            <a:ext cx="609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4" name="TextBox 23"/>
          <p:cNvSpPr txBox="1"/>
          <p:nvPr/>
        </p:nvSpPr>
        <p:spPr>
          <a:xfrm>
            <a:off x="6019800" y="4724400"/>
            <a:ext cx="954088"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Net tax</a:t>
            </a:r>
          </a:p>
        </p:txBody>
      </p:sp>
      <p:sp>
        <p:nvSpPr>
          <p:cNvPr id="25" name="Oval 4"/>
          <p:cNvSpPr>
            <a:spLocks noChangeArrowheads="1"/>
          </p:cNvSpPr>
          <p:nvPr/>
        </p:nvSpPr>
        <p:spPr bwMode="auto">
          <a:xfrm>
            <a:off x="7239000" y="4191000"/>
            <a:ext cx="5334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22"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a:endCxn id="13" idx="7"/>
          </p:cNvCxnSpPr>
          <p:nvPr/>
        </p:nvCxnSpPr>
        <p:spPr bwMode="auto">
          <a:xfrm flipH="1">
            <a:off x="7618085" y="3124200"/>
            <a:ext cx="230515" cy="566878"/>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endCxn id="23" idx="1"/>
          </p:cNvCxnSpPr>
          <p:nvPr/>
        </p:nvCxnSpPr>
        <p:spPr bwMode="auto">
          <a:xfrm>
            <a:off x="6705600" y="3657601"/>
            <a:ext cx="546474" cy="262077"/>
          </a:xfrm>
          <a:prstGeom prst="straightConnector1">
            <a:avLst/>
          </a:prstGeom>
          <a:noFill/>
          <a:ln w="38100" cap="flat" cmpd="sng" algn="ctr">
            <a:solidFill>
              <a:srgbClr val="FF0000"/>
            </a:solidFill>
            <a:prstDash val="solid"/>
            <a:round/>
            <a:headEnd type="none" w="med" len="med"/>
            <a:tailEnd type="triangle"/>
          </a:ln>
          <a:effectLst/>
        </p:spPr>
      </p:cxnSp>
      <p:cxnSp>
        <p:nvCxnSpPr>
          <p:cNvPr id="34" name="Straight Arrow Connector 33"/>
          <p:cNvCxnSpPr>
            <a:endCxn id="25" idx="2"/>
          </p:cNvCxnSpPr>
          <p:nvPr/>
        </p:nvCxnSpPr>
        <p:spPr bwMode="auto">
          <a:xfrm flipV="1">
            <a:off x="6781800" y="4343400"/>
            <a:ext cx="457200" cy="381001"/>
          </a:xfrm>
          <a:prstGeom prst="straightConnector1">
            <a:avLst/>
          </a:prstGeom>
          <a:noFill/>
          <a:ln w="38100" cap="flat" cmpd="sng" algn="ctr">
            <a:solidFill>
              <a:srgbClr val="FF0000"/>
            </a:solidFill>
            <a:prstDash val="solid"/>
            <a:round/>
            <a:headEnd type="none" w="med" len="med"/>
            <a:tailEnd type="triangle"/>
          </a:ln>
          <a:effectLst/>
        </p:spPr>
      </p:cxnSp>
      <p:cxnSp>
        <p:nvCxnSpPr>
          <p:cNvPr id="38" name="Straight Arrow Connector 37"/>
          <p:cNvCxnSpPr/>
          <p:nvPr/>
        </p:nvCxnSpPr>
        <p:spPr bwMode="auto">
          <a:xfrm>
            <a:off x="3124200" y="4800601"/>
            <a:ext cx="0" cy="761999"/>
          </a:xfrm>
          <a:prstGeom prst="straightConnector1">
            <a:avLst/>
          </a:prstGeom>
          <a:noFill/>
          <a:ln w="38100" cap="flat" cmpd="sng" algn="ctr">
            <a:solidFill>
              <a:srgbClr val="FF0000"/>
            </a:solidFill>
            <a:prstDash val="solid"/>
            <a:round/>
            <a:headEnd type="none" w="med" len="med"/>
            <a:tailEnd type="triangle"/>
          </a:ln>
          <a:effectLst/>
        </p:spPr>
      </p:cxnSp>
      <p:cxnSp>
        <p:nvCxnSpPr>
          <p:cNvPr id="42" name="Straight Arrow Connector 41"/>
          <p:cNvCxnSpPr/>
          <p:nvPr/>
        </p:nvCxnSpPr>
        <p:spPr bwMode="auto">
          <a:xfrm>
            <a:off x="1676400" y="4800600"/>
            <a:ext cx="0" cy="6096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a:p>
        </p:txBody>
      </p:sp>
      <p:sp>
        <p:nvSpPr>
          <p:cNvPr id="26" name="TextBox 25"/>
          <p:cNvSpPr txBox="1"/>
          <p:nvPr/>
        </p:nvSpPr>
        <p:spPr>
          <a:xfrm>
            <a:off x="979959" y="1600200"/>
            <a:ext cx="3772892" cy="307777"/>
          </a:xfrm>
          <a:prstGeom prst="rect">
            <a:avLst/>
          </a:prstGeom>
          <a:solidFill>
            <a:srgbClr val="FFFFFF"/>
          </a:solidFill>
          <a:ln>
            <a:noFill/>
          </a:ln>
        </p:spPr>
        <p:txBody>
          <a:bodyPr wrap="none">
            <a:spAutoFit/>
          </a:bodyPr>
          <a:lstStyle/>
          <a:p>
            <a:pPr eaLnBrk="1" hangingPunct="1">
              <a:defRPr/>
            </a:pPr>
            <a:r>
              <a:rPr lang="en-US" sz="1400" b="1" dirty="0" smtClean="0">
                <a:latin typeface="Arial" charset="0"/>
              </a:rPr>
              <a:t>2014 FINAL/2015 PRELIMINARY TAX BILL </a:t>
            </a:r>
            <a:endParaRPr lang="en-US" sz="1400" b="1" dirty="0">
              <a:latin typeface="Arial" charset="0"/>
            </a:endParaRPr>
          </a:p>
        </p:txBody>
      </p:sp>
      <p:sp>
        <p:nvSpPr>
          <p:cNvPr id="27" name="TextBox 26"/>
          <p:cNvSpPr txBox="1"/>
          <p:nvPr/>
        </p:nvSpPr>
        <p:spPr>
          <a:xfrm>
            <a:off x="762000" y="556260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smtClean="0">
                <a:latin typeface="Arial" charset="0"/>
              </a:rPr>
              <a:t>08/01/14</a:t>
            </a:r>
            <a:endParaRPr lang="en-US" sz="1100" b="1" dirty="0">
              <a:latin typeface="Arial" charset="0"/>
            </a:endParaRPr>
          </a:p>
        </p:txBody>
      </p:sp>
      <p:sp>
        <p:nvSpPr>
          <p:cNvPr id="28" name="TextBox 27"/>
          <p:cNvSpPr txBox="1"/>
          <p:nvPr/>
        </p:nvSpPr>
        <p:spPr>
          <a:xfrm>
            <a:off x="2590800" y="556260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smtClean="0">
                <a:latin typeface="Arial" charset="0"/>
              </a:rPr>
              <a:t>11/01/14</a:t>
            </a:r>
            <a:endParaRPr lang="en-US" sz="1100" b="1" dirty="0">
              <a:latin typeface="Arial" charset="0"/>
            </a:endParaRPr>
          </a:p>
        </p:txBody>
      </p:sp>
      <p:sp>
        <p:nvSpPr>
          <p:cNvPr id="29" name="TextBox 28"/>
          <p:cNvSpPr txBox="1"/>
          <p:nvPr/>
        </p:nvSpPr>
        <p:spPr>
          <a:xfrm>
            <a:off x="5441623" y="5622295"/>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smtClean="0">
                <a:latin typeface="Arial" charset="0"/>
              </a:rPr>
              <a:t>02/01/15</a:t>
            </a:r>
            <a:endParaRPr lang="en-US" sz="1100" b="1" dirty="0">
              <a:latin typeface="Arial" charset="0"/>
            </a:endParaRPr>
          </a:p>
        </p:txBody>
      </p:sp>
      <p:sp>
        <p:nvSpPr>
          <p:cNvPr id="31" name="TextBox 30"/>
          <p:cNvSpPr txBox="1"/>
          <p:nvPr/>
        </p:nvSpPr>
        <p:spPr>
          <a:xfrm>
            <a:off x="7086600" y="560579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smtClean="0">
                <a:latin typeface="Arial" charset="0"/>
              </a:rPr>
              <a:t>05/01/15</a:t>
            </a:r>
            <a:endParaRPr lang="en-US" sz="1100" b="1" dirty="0">
              <a:latin typeface="Arial" charset="0"/>
            </a:endParaRPr>
          </a:p>
        </p:txBody>
      </p:sp>
    </p:spTree>
    <p:extLst>
      <p:ext uri="{BB962C8B-B14F-4D97-AF65-F5344CB8AC3E}">
        <p14:creationId xmlns:p14="http://schemas.microsoft.com/office/powerpoint/2010/main" val="2061145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4" grpId="0" animBg="1"/>
      <p:bldP spid="23"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normAutofit fontScale="90000"/>
          </a:bodyPr>
          <a:lstStyle/>
          <a:p>
            <a:r>
              <a:rPr lang="en-US" altLang="en-US" smtClean="0"/>
              <a:t>Source Info for Real Estate Tax Deduction</a:t>
            </a:r>
            <a:endParaRPr lang="en-US" altLang="en-US" dirty="0" smtClean="0"/>
          </a:p>
        </p:txBody>
      </p:sp>
      <p:sp>
        <p:nvSpPr>
          <p:cNvPr id="763907" name="Rectangle 3"/>
          <p:cNvSpPr>
            <a:spLocks noGrp="1" noChangeArrowheads="1"/>
          </p:cNvSpPr>
          <p:nvPr>
            <p:ph idx="1"/>
          </p:nvPr>
        </p:nvSpPr>
        <p:spPr>
          <a:xfrm>
            <a:off x="609600" y="1524000"/>
            <a:ext cx="8153400" cy="4876800"/>
          </a:xfrm>
        </p:spPr>
        <p:txBody>
          <a:bodyPr>
            <a:normAutofit lnSpcReduction="10000"/>
          </a:bodyPr>
          <a:lstStyle/>
          <a:p>
            <a:r>
              <a:rPr lang="en-US" altLang="en-US" dirty="0" smtClean="0"/>
              <a:t>Property taxes shown on green postcard</a:t>
            </a:r>
          </a:p>
          <a:p>
            <a:pPr lvl="1"/>
            <a:r>
              <a:rPr lang="en-US" altLang="en-US" dirty="0" smtClean="0"/>
              <a:t>Use Net Property Taxes billed, which includes amount taxpayer should have paid + Homestead Benefit</a:t>
            </a:r>
          </a:p>
          <a:p>
            <a:r>
              <a:rPr lang="en-US" altLang="en-US" dirty="0" smtClean="0"/>
              <a:t>Can look up amount of Homestead Benefit on </a:t>
            </a:r>
            <a:r>
              <a:rPr lang="en-US" altLang="en-US" dirty="0" smtClean="0">
                <a:hlinkClick r:id="rId3"/>
              </a:rPr>
              <a:t>www.state.nj.us/treasury/taxation</a:t>
            </a:r>
            <a:r>
              <a:rPr lang="en-US" altLang="en-US" dirty="0" smtClean="0"/>
              <a:t> under “Check the Status (Amount) of Your Homestead Benefit” – link on TaxPrep4Free.org</a:t>
            </a:r>
          </a:p>
          <a:p>
            <a:pPr lvl="1"/>
            <a:r>
              <a:rPr lang="en-US" altLang="en-US" dirty="0" smtClean="0"/>
              <a:t>Need Social Security # and zip code to look up</a:t>
            </a:r>
          </a:p>
          <a:p>
            <a:pPr lvl="1"/>
            <a:endParaRPr lang="en-US" altLang="en-US" dirty="0" smtClean="0"/>
          </a:p>
          <a:p>
            <a:pPr lvl="1"/>
            <a:endParaRPr lang="en-US" altLang="en-US" sz="2000" dirty="0" smtClean="0"/>
          </a:p>
        </p:txBody>
      </p:sp>
      <p:pic>
        <p:nvPicPr>
          <p:cNvPr id="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a:p>
        </p:txBody>
      </p:sp>
    </p:spTree>
    <p:extLst>
      <p:ext uri="{BB962C8B-B14F-4D97-AF65-F5344CB8AC3E}">
        <p14:creationId xmlns:p14="http://schemas.microsoft.com/office/powerpoint/2010/main" val="9698529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en-US" altLang="en-US" smtClean="0"/>
              <a:t>Sample Property Tax Postcard</a:t>
            </a:r>
          </a:p>
        </p:txBody>
      </p:sp>
      <p:pic>
        <p:nvPicPr>
          <p:cNvPr id="76595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1607" t="24591" r="30357" b="13474"/>
          <a:stretch>
            <a:fillRect/>
          </a:stretch>
        </p:blipFill>
        <p:spPr>
          <a:xfrm>
            <a:off x="685800" y="1600200"/>
            <a:ext cx="7696200" cy="4495800"/>
          </a:xfrm>
          <a:noFill/>
        </p:spPr>
      </p:pic>
      <p:sp>
        <p:nvSpPr>
          <p:cNvPr id="7" name="Oval 4"/>
          <p:cNvSpPr>
            <a:spLocks noChangeArrowheads="1"/>
          </p:cNvSpPr>
          <p:nvPr/>
        </p:nvSpPr>
        <p:spPr bwMode="auto">
          <a:xfrm>
            <a:off x="914400" y="4267200"/>
            <a:ext cx="32766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TextBox 7"/>
          <p:cNvSpPr txBox="1"/>
          <p:nvPr/>
        </p:nvSpPr>
        <p:spPr>
          <a:xfrm>
            <a:off x="4495800" y="3886200"/>
            <a:ext cx="4049507" cy="769441"/>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sz="2200" b="1" dirty="0" smtClean="0">
                <a:latin typeface="Arial" charset="0"/>
                <a:cs typeface="Arial" charset="0"/>
              </a:rPr>
              <a:t>Net Taxes </a:t>
            </a:r>
            <a:r>
              <a:rPr lang="en-US" sz="2200" b="1" dirty="0">
                <a:latin typeface="Arial" charset="0"/>
                <a:cs typeface="Arial" charset="0"/>
              </a:rPr>
              <a:t>B</a:t>
            </a:r>
            <a:r>
              <a:rPr lang="en-US" sz="2200" b="1" dirty="0" smtClean="0">
                <a:latin typeface="Arial" charset="0"/>
                <a:cs typeface="Arial" charset="0"/>
              </a:rPr>
              <a:t>illed</a:t>
            </a:r>
            <a:endParaRPr lang="en-US" sz="2200" b="1" dirty="0">
              <a:latin typeface="Arial" charset="0"/>
              <a:cs typeface="Arial" charset="0"/>
            </a:endParaRPr>
          </a:p>
          <a:p>
            <a:pPr eaLnBrk="1" hangingPunct="1">
              <a:defRPr/>
            </a:pPr>
            <a:r>
              <a:rPr lang="en-US" sz="2200" b="1" dirty="0" smtClean="0">
                <a:latin typeface="Arial" charset="0"/>
                <a:cs typeface="Arial" charset="0"/>
              </a:rPr>
              <a:t>includes </a:t>
            </a:r>
            <a:r>
              <a:rPr lang="en-US" sz="2200" b="1" dirty="0">
                <a:latin typeface="Arial" charset="0"/>
                <a:cs typeface="Arial" charset="0"/>
              </a:rPr>
              <a:t>Homestead Benefit</a:t>
            </a:r>
          </a:p>
        </p:txBody>
      </p:sp>
      <p:sp>
        <p:nvSpPr>
          <p:cNvPr id="765962" name="TextBox 10"/>
          <p:cNvSpPr txBox="1">
            <a:spLocks noChangeArrowheads="1"/>
          </p:cNvSpPr>
          <p:nvPr/>
        </p:nvSpPr>
        <p:spPr bwMode="auto">
          <a:xfrm>
            <a:off x="1752600" y="4648200"/>
            <a:ext cx="1066800" cy="2762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200">
              <a:latin typeface="Arial" panose="020B0604020202020204" pitchFamily="34" charset="0"/>
              <a:cs typeface="Arial" panose="020B0604020202020204" pitchFamily="34" charset="0"/>
            </a:endParaRPr>
          </a:p>
        </p:txBody>
      </p:sp>
      <p:sp>
        <p:nvSpPr>
          <p:cNvPr id="765963" name="TextBox 10"/>
          <p:cNvSpPr txBox="1">
            <a:spLocks noChangeArrowheads="1"/>
          </p:cNvSpPr>
          <p:nvPr/>
        </p:nvSpPr>
        <p:spPr bwMode="auto">
          <a:xfrm>
            <a:off x="3200400" y="4416425"/>
            <a:ext cx="762000" cy="307975"/>
          </a:xfrm>
          <a:prstGeom prst="rect">
            <a:avLst/>
          </a:prstGeom>
          <a:solidFill>
            <a:srgbClr val="D9F1FF"/>
          </a:solidFill>
          <a:ln>
            <a:noFill/>
          </a:ln>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400" b="1" dirty="0" smtClean="0">
                <a:latin typeface="Arial" panose="020B0604020202020204" pitchFamily="34" charset="0"/>
                <a:cs typeface="Arial" panose="020B0604020202020204" pitchFamily="34" charset="0"/>
              </a:rPr>
              <a:t>2014</a:t>
            </a:r>
            <a:endParaRPr lang="en-US" altLang="en-US" sz="1400" b="1" dirty="0">
              <a:latin typeface="Arial" panose="020B0604020202020204" pitchFamily="34" charset="0"/>
              <a:cs typeface="Arial" panose="020B0604020202020204" pitchFamily="34" charset="0"/>
            </a:endParaRPr>
          </a:p>
        </p:txBody>
      </p:sp>
      <p:sp>
        <p:nvSpPr>
          <p:cNvPr id="12" name="TextBox 11"/>
          <p:cNvSpPr txBox="1"/>
          <p:nvPr/>
        </p:nvSpPr>
        <p:spPr>
          <a:xfrm>
            <a:off x="3886200" y="5029200"/>
            <a:ext cx="3200400" cy="461963"/>
          </a:xfrm>
          <a:prstGeom prst="rect">
            <a:avLst/>
          </a:prstGeom>
          <a:solidFill>
            <a:schemeClr val="accent3"/>
          </a:solidFill>
        </p:spPr>
        <p:txBody>
          <a:bodyPr>
            <a:spAutoFit/>
          </a:bodyPr>
          <a:lstStyle/>
          <a:p>
            <a:pPr eaLnBrk="1" hangingPunct="1">
              <a:defRPr/>
            </a:pPr>
            <a:endParaRPr lang="en-US" sz="2400" dirty="0">
              <a:latin typeface="Arial" charset="0"/>
            </a:endParaRPr>
          </a:p>
        </p:txBody>
      </p:sp>
      <p:pic>
        <p:nvPicPr>
          <p:cNvPr id="13"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stCxn id="8" idx="1"/>
          </p:cNvCxnSpPr>
          <p:nvPr/>
        </p:nvCxnSpPr>
        <p:spPr bwMode="auto">
          <a:xfrm flipH="1">
            <a:off x="4114800" y="4270921"/>
            <a:ext cx="381000" cy="22487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a:p>
        </p:txBody>
      </p:sp>
    </p:spTree>
    <p:extLst>
      <p:ext uri="{BB962C8B-B14F-4D97-AF65-F5344CB8AC3E}">
        <p14:creationId xmlns:p14="http://schemas.microsoft.com/office/powerpoint/2010/main" val="2638289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are Itemized Deductions?</a:t>
            </a:r>
            <a:endParaRPr lang="en-US" dirty="0"/>
          </a:p>
        </p:txBody>
      </p:sp>
      <p:sp>
        <p:nvSpPr>
          <p:cNvPr id="3" name="Content Placeholder 2"/>
          <p:cNvSpPr>
            <a:spLocks noGrp="1"/>
          </p:cNvSpPr>
          <p:nvPr>
            <p:ph idx="1"/>
          </p:nvPr>
        </p:nvSpPr>
        <p:spPr/>
        <p:txBody>
          <a:bodyPr>
            <a:normAutofit/>
          </a:bodyPr>
          <a:lstStyle/>
          <a:p>
            <a:r>
              <a:rPr lang="en-US" dirty="0" smtClean="0"/>
              <a:t>An eligible expense that an individual can report on a Federal 1040 return which  decreases taxable income</a:t>
            </a:r>
          </a:p>
          <a:p>
            <a:pPr marL="0" indent="0">
              <a:buNone/>
            </a:pPr>
            <a:endParaRPr lang="en-US" dirty="0"/>
          </a:p>
          <a:p>
            <a:r>
              <a:rPr lang="en-US" dirty="0" smtClean="0"/>
              <a:t>Allows certain taxpayers to claim </a:t>
            </a:r>
            <a:r>
              <a:rPr lang="en-US" dirty="0"/>
              <a:t>a larger deduction that the standard deduction</a:t>
            </a:r>
          </a:p>
        </p:txBody>
      </p:sp>
      <p:sp>
        <p:nvSpPr>
          <p:cNvPr id="4" name="Date Placeholder 3"/>
          <p:cNvSpPr>
            <a:spLocks noGrp="1"/>
          </p:cNvSpPr>
          <p:nvPr>
            <p:ph type="dt" sz="half" idx="10"/>
          </p:nvPr>
        </p:nvSpPr>
        <p:spPr/>
        <p:txBody>
          <a:bodyPr/>
          <a:lstStyle/>
          <a:p>
            <a:r>
              <a:rPr lang="en-US" smtClean="0"/>
              <a:t>11-09-2015</a:t>
            </a:r>
            <a:endParaRPr lang="en-US" dirty="0"/>
          </a:p>
        </p:txBody>
      </p:sp>
      <p:sp>
        <p:nvSpPr>
          <p:cNvPr id="5" name="Footer Placeholder 4"/>
          <p:cNvSpPr>
            <a:spLocks noGrp="1"/>
          </p:cNvSpPr>
          <p:nvPr>
            <p:ph type="ftr" sz="quarter" idx="3"/>
          </p:nvPr>
        </p:nvSpPr>
        <p:spPr/>
        <p:txBody>
          <a:bodyPr/>
          <a:lstStyle/>
          <a:p>
            <a:r>
              <a:rPr lang="en-US" smtClean="0"/>
              <a:t>NJ TAX TY2014 v1</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2</a:t>
            </a:fld>
            <a:endParaRPr lang="en-US"/>
          </a:p>
        </p:txBody>
      </p:sp>
    </p:spTree>
    <p:extLst>
      <p:ext uri="{BB962C8B-B14F-4D97-AF65-F5344CB8AC3E}">
        <p14:creationId xmlns:p14="http://schemas.microsoft.com/office/powerpoint/2010/main" val="19281728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609600" y="1676399"/>
            <a:ext cx="7924800" cy="4419601"/>
          </a:xfrm>
          <a:prstGeom prst="rect">
            <a:avLst/>
          </a:prstGeom>
          <a:noFill/>
          <a:ln w="9525">
            <a:noFill/>
            <a:miter lim="800000"/>
            <a:headEnd/>
            <a:tailEnd/>
          </a:ln>
        </p:spPr>
      </p:pic>
      <p:sp>
        <p:nvSpPr>
          <p:cNvPr id="770051" name="Title 1"/>
          <p:cNvSpPr>
            <a:spLocks noGrp="1"/>
          </p:cNvSpPr>
          <p:nvPr>
            <p:ph type="title"/>
          </p:nvPr>
        </p:nvSpPr>
        <p:spPr/>
        <p:txBody>
          <a:bodyPr/>
          <a:lstStyle/>
          <a:p>
            <a:r>
              <a:rPr lang="en-US" altLang="en-US" smtClean="0"/>
              <a:t>TW-Taxes You Paid – Schedule A</a:t>
            </a:r>
          </a:p>
        </p:txBody>
      </p:sp>
      <p:sp>
        <p:nvSpPr>
          <p:cNvPr id="9" name="Oval 4"/>
          <p:cNvSpPr>
            <a:spLocks noChangeArrowheads="1"/>
          </p:cNvSpPr>
          <p:nvPr/>
        </p:nvSpPr>
        <p:spPr bwMode="auto">
          <a:xfrm>
            <a:off x="5791200" y="373380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0" name="TextBox 9"/>
          <p:cNvSpPr txBox="1"/>
          <p:nvPr/>
        </p:nvSpPr>
        <p:spPr>
          <a:xfrm>
            <a:off x="6781800" y="3657600"/>
            <a:ext cx="2057400" cy="646113"/>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Real estate taxes</a:t>
            </a:r>
          </a:p>
          <a:p>
            <a:pPr eaLnBrk="1" hangingPunct="1">
              <a:defRPr/>
            </a:pPr>
            <a:r>
              <a:rPr lang="en-US" b="1" dirty="0">
                <a:latin typeface="Arial" charset="0"/>
              </a:rPr>
              <a:t> on main home</a:t>
            </a:r>
          </a:p>
        </p:txBody>
      </p:sp>
      <p:sp>
        <p:nvSpPr>
          <p:cNvPr id="12" name="TextBox 11"/>
          <p:cNvSpPr txBox="1"/>
          <p:nvPr/>
        </p:nvSpPr>
        <p:spPr>
          <a:xfrm>
            <a:off x="6324600" y="5105400"/>
            <a:ext cx="2403475" cy="646113"/>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Real estate taxes on</a:t>
            </a:r>
          </a:p>
          <a:p>
            <a:pPr eaLnBrk="1" hangingPunct="1">
              <a:defRPr/>
            </a:pPr>
            <a:r>
              <a:rPr lang="en-US" b="1" dirty="0">
                <a:latin typeface="Arial" charset="0"/>
              </a:rPr>
              <a:t>other property</a:t>
            </a:r>
          </a:p>
        </p:txBody>
      </p:sp>
      <p:sp>
        <p:nvSpPr>
          <p:cNvPr id="16" name="Oval 4"/>
          <p:cNvSpPr>
            <a:spLocks noChangeArrowheads="1"/>
          </p:cNvSpPr>
          <p:nvPr/>
        </p:nvSpPr>
        <p:spPr bwMode="auto">
          <a:xfrm>
            <a:off x="5867400" y="4343400"/>
            <a:ext cx="457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7" name="TextBox 16"/>
          <p:cNvSpPr txBox="1"/>
          <p:nvPr/>
        </p:nvSpPr>
        <p:spPr>
          <a:xfrm>
            <a:off x="2743200" y="2133600"/>
            <a:ext cx="227488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State income taxes</a:t>
            </a:r>
          </a:p>
        </p:txBody>
      </p:sp>
      <p:sp>
        <p:nvSpPr>
          <p:cNvPr id="19" name="Oval 4"/>
          <p:cNvSpPr>
            <a:spLocks noChangeArrowheads="1"/>
          </p:cNvSpPr>
          <p:nvPr/>
        </p:nvSpPr>
        <p:spPr bwMode="auto">
          <a:xfrm>
            <a:off x="5867400" y="2362200"/>
            <a:ext cx="4572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0" name="TextBox 19"/>
          <p:cNvSpPr txBox="1"/>
          <p:nvPr/>
        </p:nvSpPr>
        <p:spPr>
          <a:xfrm>
            <a:off x="2819400" y="2590800"/>
            <a:ext cx="1787525"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State sales tax</a:t>
            </a:r>
          </a:p>
        </p:txBody>
      </p:sp>
      <p:sp>
        <p:nvSpPr>
          <p:cNvPr id="22" name="Oval 4"/>
          <p:cNvSpPr>
            <a:spLocks noChangeArrowheads="1"/>
          </p:cNvSpPr>
          <p:nvPr/>
        </p:nvSpPr>
        <p:spPr bwMode="auto">
          <a:xfrm>
            <a:off x="5867400" y="2667000"/>
            <a:ext cx="4572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25" name="Picture 24"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24" name="Straight Arrow Connector 23"/>
          <p:cNvCxnSpPr>
            <a:stCxn id="20" idx="3"/>
          </p:cNvCxnSpPr>
          <p:nvPr/>
        </p:nvCxnSpPr>
        <p:spPr bwMode="auto">
          <a:xfrm>
            <a:off x="4606925" y="2775744"/>
            <a:ext cx="1260475" cy="43656"/>
          </a:xfrm>
          <a:prstGeom prst="straightConnector1">
            <a:avLst/>
          </a:prstGeom>
          <a:noFill/>
          <a:ln w="38100" cap="flat" cmpd="sng" algn="ctr">
            <a:solidFill>
              <a:srgbClr val="FF0000"/>
            </a:solidFill>
            <a:prstDash val="solid"/>
            <a:round/>
            <a:headEnd type="none" w="med" len="med"/>
            <a:tailEnd type="triangle"/>
          </a:ln>
          <a:effectLst/>
        </p:spPr>
      </p:cxnSp>
      <p:cxnSp>
        <p:nvCxnSpPr>
          <p:cNvPr id="26" name="Straight Arrow Connector 25"/>
          <p:cNvCxnSpPr>
            <a:stCxn id="17" idx="3"/>
            <a:endCxn id="19" idx="2"/>
          </p:cNvCxnSpPr>
          <p:nvPr/>
        </p:nvCxnSpPr>
        <p:spPr bwMode="auto">
          <a:xfrm>
            <a:off x="5018088" y="2318544"/>
            <a:ext cx="849312" cy="196056"/>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a:stCxn id="10" idx="1"/>
            <a:endCxn id="9" idx="6"/>
          </p:cNvCxnSpPr>
          <p:nvPr/>
        </p:nvCxnSpPr>
        <p:spPr bwMode="auto">
          <a:xfrm flipH="1" flipV="1">
            <a:off x="6400800" y="3924300"/>
            <a:ext cx="381000" cy="56357"/>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20</a:t>
            </a:fld>
            <a:endParaRPr lang="en-US"/>
          </a:p>
        </p:txBody>
      </p:sp>
      <p:cxnSp>
        <p:nvCxnSpPr>
          <p:cNvPr id="23" name="Straight Arrow Connector 22"/>
          <p:cNvCxnSpPr/>
          <p:nvPr/>
        </p:nvCxnSpPr>
        <p:spPr bwMode="auto">
          <a:xfrm flipH="1" flipV="1">
            <a:off x="6172200" y="4800600"/>
            <a:ext cx="152400" cy="30480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620432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9"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p:txBody>
          <a:bodyPr/>
          <a:lstStyle/>
          <a:p>
            <a:r>
              <a:rPr lang="en-US" altLang="en-US" smtClean="0"/>
              <a:t>NJ Property Tax Deduction/Credit</a:t>
            </a:r>
          </a:p>
        </p:txBody>
      </p:sp>
      <p:sp>
        <p:nvSpPr>
          <p:cNvPr id="162819" name="Content Placeholder 2"/>
          <p:cNvSpPr>
            <a:spLocks noGrp="1"/>
          </p:cNvSpPr>
          <p:nvPr>
            <p:ph idx="1"/>
          </p:nvPr>
        </p:nvSpPr>
        <p:spPr/>
        <p:txBody>
          <a:bodyPr>
            <a:normAutofit/>
          </a:bodyPr>
          <a:lstStyle/>
          <a:p>
            <a:r>
              <a:rPr lang="en-US" dirty="0" smtClean="0"/>
              <a:t>NJ 1040 allows taxpayers to claim a Property </a:t>
            </a:r>
            <a:r>
              <a:rPr lang="en-US" dirty="0"/>
              <a:t>T</a:t>
            </a:r>
            <a:r>
              <a:rPr lang="en-US" dirty="0" smtClean="0"/>
              <a:t>ax </a:t>
            </a:r>
            <a:r>
              <a:rPr lang="en-US" dirty="0"/>
              <a:t>D</a:t>
            </a:r>
            <a:r>
              <a:rPr lang="en-US" dirty="0" smtClean="0"/>
              <a:t>eduction or Tax </a:t>
            </a:r>
            <a:r>
              <a:rPr lang="en-US" dirty="0"/>
              <a:t>C</a:t>
            </a:r>
            <a:r>
              <a:rPr lang="en-US" dirty="0" smtClean="0"/>
              <a:t>redit ($50 MFJ/S) ($25 S/MFS).  TW calculates the most beneficial</a:t>
            </a:r>
          </a:p>
          <a:p>
            <a:pPr lvl="1"/>
            <a:r>
              <a:rPr lang="en-US" dirty="0" smtClean="0"/>
              <a:t>Based on real estate taxes or rent paid </a:t>
            </a:r>
          </a:p>
          <a:p>
            <a:pPr lvl="1"/>
            <a:r>
              <a:rPr lang="en-US" dirty="0"/>
              <a:t>Calculated on Worksheet F on NJ 1040 Page </a:t>
            </a:r>
            <a:r>
              <a:rPr lang="en-US" dirty="0" smtClean="0"/>
              <a:t>3</a:t>
            </a:r>
          </a:p>
          <a:p>
            <a:pPr lvl="1"/>
            <a:r>
              <a:rPr lang="en-US" altLang="en-US" dirty="0" smtClean="0"/>
              <a:t>Deduction – NJ 1040 Line 38</a:t>
            </a:r>
          </a:p>
          <a:p>
            <a:pPr lvl="2"/>
            <a:r>
              <a:rPr lang="en-US" altLang="en-US" dirty="0" smtClean="0"/>
              <a:t>Maximum allowable  deduction  $10,000 </a:t>
            </a:r>
          </a:p>
          <a:p>
            <a:pPr lvl="1"/>
            <a:r>
              <a:rPr lang="en-US" altLang="en-US" dirty="0" smtClean="0"/>
              <a:t>Credit – NJ 1040 Line 49 </a:t>
            </a:r>
          </a:p>
          <a:p>
            <a:pPr lvl="1"/>
            <a:endParaRPr lang="en-US" dirty="0" smtClean="0"/>
          </a:p>
          <a:p>
            <a:endParaRPr lang="en-US" dirty="0" smtClean="0"/>
          </a:p>
          <a:p>
            <a:endParaRPr lang="en-US" dirty="0" smtClean="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21</a:t>
            </a:fld>
            <a:endParaRPr lang="en-US"/>
          </a:p>
        </p:txBody>
      </p:sp>
    </p:spTree>
    <p:extLst>
      <p:ext uri="{BB962C8B-B14F-4D97-AF65-F5344CB8AC3E}">
        <p14:creationId xmlns:p14="http://schemas.microsoft.com/office/powerpoint/2010/main" val="2032194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8"/>
          <p:cNvSpPr>
            <a:spLocks noGrp="1" noChangeArrowheads="1"/>
          </p:cNvSpPr>
          <p:nvPr>
            <p:ph type="title"/>
          </p:nvPr>
        </p:nvSpPr>
        <p:spPr/>
        <p:txBody>
          <a:bodyPr>
            <a:normAutofit fontScale="90000"/>
          </a:bodyPr>
          <a:lstStyle/>
          <a:p>
            <a:r>
              <a:rPr lang="en-US" altLang="en-US" dirty="0" smtClean="0"/>
              <a:t>Federal/State Differences:   </a:t>
            </a:r>
            <a:br>
              <a:rPr lang="en-US" altLang="en-US" dirty="0" smtClean="0"/>
            </a:br>
            <a:r>
              <a:rPr lang="en-US" altLang="en-US" dirty="0" smtClean="0"/>
              <a:t>Property Tax Deduction/Credit</a:t>
            </a:r>
          </a:p>
        </p:txBody>
      </p:sp>
      <p:graphicFrame>
        <p:nvGraphicFramePr>
          <p:cNvPr id="5" name="Content Placeholder 4"/>
          <p:cNvGraphicFramePr>
            <a:graphicFrameLocks noGrp="1"/>
          </p:cNvGraphicFramePr>
          <p:nvPr>
            <p:ph idx="1"/>
            <p:extLst/>
          </p:nvPr>
        </p:nvGraphicFramePr>
        <p:xfrm>
          <a:off x="609600" y="1676401"/>
          <a:ext cx="7924800" cy="38862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545011">
                <a:tc>
                  <a:txBody>
                    <a:bodyPr/>
                    <a:lstStyle/>
                    <a:p>
                      <a:r>
                        <a:rPr lang="en-US" sz="2000" dirty="0" smtClean="0">
                          <a:solidFill>
                            <a:schemeClr val="tx2"/>
                          </a:solidFill>
                        </a:rPr>
                        <a:t>ITEM</a:t>
                      </a:r>
                      <a:endParaRPr lang="en-US" sz="2000" dirty="0">
                        <a:solidFill>
                          <a:schemeClr val="tx2"/>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2"/>
                          </a:solidFill>
                        </a:rPr>
                        <a:t>FEDERAL</a:t>
                      </a:r>
                      <a:endParaRPr lang="en-US" sz="2000" dirty="0">
                        <a:solidFill>
                          <a:schemeClr val="tx2"/>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2"/>
                          </a:solidFill>
                        </a:rPr>
                        <a:t>STATE</a:t>
                      </a:r>
                      <a:endParaRPr lang="en-US" sz="2000" dirty="0">
                        <a:solidFill>
                          <a:schemeClr val="tx2"/>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55870">
                <a:tc>
                  <a:txBody>
                    <a:bodyPr/>
                    <a:lstStyle/>
                    <a:p>
                      <a:r>
                        <a:rPr lang="en-US" sz="2400" dirty="0" smtClean="0"/>
                        <a:t>Homeowner</a:t>
                      </a:r>
                      <a:r>
                        <a:rPr lang="en-US" sz="2400" baseline="0" dirty="0" smtClean="0"/>
                        <a:t> Property Taxes</a:t>
                      </a:r>
                      <a:endParaRPr lang="en-US" sz="24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rgbClr val="FF0000"/>
                          </a:solidFill>
                        </a:rPr>
                        <a:t>Deduction allowed</a:t>
                      </a:r>
                      <a:r>
                        <a:rPr lang="en-US" sz="2400" baseline="0" dirty="0" smtClean="0">
                          <a:solidFill>
                            <a:srgbClr val="FF0000"/>
                          </a:solidFill>
                        </a:rPr>
                        <a:t> for multiple properties</a:t>
                      </a:r>
                      <a:endParaRPr lang="en-US" sz="2400" dirty="0" smtClean="0">
                        <a:solidFill>
                          <a:srgbClr val="FF0000"/>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70C0"/>
                          </a:solidFill>
                        </a:rPr>
                        <a:t>Deduction/Credit only allowed for </a:t>
                      </a:r>
                      <a:r>
                        <a:rPr lang="en-US" sz="2400" b="1" u="sng" baseline="0" dirty="0" smtClean="0">
                          <a:solidFill>
                            <a:srgbClr val="0070C0"/>
                          </a:solidFill>
                        </a:rPr>
                        <a:t>principal </a:t>
                      </a:r>
                      <a:r>
                        <a:rPr lang="en-US" sz="2400" baseline="0" dirty="0" smtClean="0">
                          <a:solidFill>
                            <a:srgbClr val="0070C0"/>
                          </a:solidFill>
                        </a:rPr>
                        <a:t>residence </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85319">
                <a:tc>
                  <a:txBody>
                    <a:bodyPr/>
                    <a:lstStyle/>
                    <a:p>
                      <a:endParaRPr lang="en-US" sz="24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aseline="0" dirty="0" smtClean="0">
                          <a:solidFill>
                            <a:srgbClr val="FF0000"/>
                          </a:solidFill>
                        </a:rPr>
                        <a:t>Claim real estate taxes paid only if itemizing on </a:t>
                      </a:r>
                      <a:r>
                        <a:rPr lang="en-US" sz="2400" baseline="0" dirty="0" err="1" smtClean="0">
                          <a:solidFill>
                            <a:srgbClr val="FF0000"/>
                          </a:solidFill>
                        </a:rPr>
                        <a:t>Sch</a:t>
                      </a:r>
                      <a:r>
                        <a:rPr lang="en-US" sz="2400" baseline="0" dirty="0" smtClean="0">
                          <a:solidFill>
                            <a:srgbClr val="FF0000"/>
                          </a:solidFill>
                        </a:rPr>
                        <a:t> A Line 6</a:t>
                      </a:r>
                      <a:endParaRPr lang="en-US" sz="2400" dirty="0" smtClean="0">
                        <a:solidFill>
                          <a:srgbClr val="FF0000"/>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70C0"/>
                          </a:solidFill>
                        </a:rPr>
                        <a:t>Claim property taxes on Worksheet F Line 1 </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22</a:t>
            </a:fld>
            <a:endParaRPr lang="en-US"/>
          </a:p>
        </p:txBody>
      </p:sp>
    </p:spTree>
    <p:extLst>
      <p:ext uri="{BB962C8B-B14F-4D97-AF65-F5344CB8AC3E}">
        <p14:creationId xmlns:p14="http://schemas.microsoft.com/office/powerpoint/2010/main" val="3148821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8"/>
          <p:cNvSpPr>
            <a:spLocks noGrp="1" noChangeArrowheads="1"/>
          </p:cNvSpPr>
          <p:nvPr>
            <p:ph type="title"/>
          </p:nvPr>
        </p:nvSpPr>
        <p:spPr/>
        <p:txBody>
          <a:bodyPr>
            <a:normAutofit fontScale="90000"/>
          </a:bodyPr>
          <a:lstStyle/>
          <a:p>
            <a:r>
              <a:rPr lang="en-US" altLang="en-US" dirty="0" smtClean="0"/>
              <a:t>Federal/State Differences:   </a:t>
            </a:r>
            <a:br>
              <a:rPr lang="en-US" altLang="en-US" dirty="0" smtClean="0"/>
            </a:br>
            <a:r>
              <a:rPr lang="en-US" altLang="en-US" dirty="0" smtClean="0"/>
              <a:t>Property Tax Deduction/Credit</a:t>
            </a:r>
          </a:p>
        </p:txBody>
      </p:sp>
      <p:graphicFrame>
        <p:nvGraphicFramePr>
          <p:cNvPr id="5" name="Content Placeholder 4"/>
          <p:cNvGraphicFramePr>
            <a:graphicFrameLocks noGrp="1"/>
          </p:cNvGraphicFramePr>
          <p:nvPr>
            <p:ph idx="1"/>
          </p:nvPr>
        </p:nvGraphicFramePr>
        <p:xfrm>
          <a:off x="685800" y="1600200"/>
          <a:ext cx="7772400" cy="3257550"/>
        </p:xfrm>
        <a:graphic>
          <a:graphicData uri="http://schemas.openxmlformats.org/drawingml/2006/table">
            <a:tbl>
              <a:tblPr firstRow="1" bandRow="1">
                <a:tableStyleId>{5C22544A-7EE6-4342-B048-85BDC9FD1C3A}</a:tableStyleId>
              </a:tblPr>
              <a:tblGrid>
                <a:gridCol w="1761744">
                  <a:extLst>
                    <a:ext uri="{9D8B030D-6E8A-4147-A177-3AD203B41FA5}">
                      <a16:colId xmlns:a16="http://schemas.microsoft.com/office/drawing/2014/main" val="20000"/>
                    </a:ext>
                  </a:extLst>
                </a:gridCol>
                <a:gridCol w="296265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05218">
                <a:tc>
                  <a:txBody>
                    <a:bodyPr/>
                    <a:lstStyle/>
                    <a:p>
                      <a:r>
                        <a:rPr lang="en-US" sz="2000" dirty="0" smtClean="0">
                          <a:solidFill>
                            <a:schemeClr val="tx2"/>
                          </a:solidFill>
                        </a:rPr>
                        <a:t>ITEM</a:t>
                      </a:r>
                      <a:endParaRPr lang="en-US" sz="2000" dirty="0">
                        <a:solidFill>
                          <a:schemeClr val="tx2"/>
                        </a:solidFill>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2"/>
                          </a:solidFill>
                        </a:rPr>
                        <a:t>FEDERAL</a:t>
                      </a:r>
                      <a:endParaRPr lang="en-US" sz="2000" dirty="0">
                        <a:solidFill>
                          <a:schemeClr val="tx2"/>
                        </a:solidFill>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2"/>
                          </a:solidFill>
                        </a:rPr>
                        <a:t>STATE</a:t>
                      </a:r>
                      <a:endParaRPr lang="en-US" sz="2000" dirty="0">
                        <a:solidFill>
                          <a:schemeClr val="tx2"/>
                        </a:solidFill>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52332">
                <a:tc>
                  <a:txBody>
                    <a:bodyPr/>
                    <a:lstStyle/>
                    <a:p>
                      <a:r>
                        <a:rPr lang="en-US" sz="2400" dirty="0" smtClean="0"/>
                        <a:t>Tenant</a:t>
                      </a:r>
                    </a:p>
                    <a:p>
                      <a:r>
                        <a:rPr lang="en-US" sz="2400" dirty="0" smtClean="0"/>
                        <a:t>Property Taxes</a:t>
                      </a:r>
                    </a:p>
                    <a:p>
                      <a:r>
                        <a:rPr lang="en-US" sz="2400" dirty="0" smtClean="0"/>
                        <a:t>&amp; Mobile Home Site Fees</a:t>
                      </a:r>
                      <a:endParaRPr lang="en-US" sz="2400" dirty="0"/>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rgbClr val="FF0000"/>
                          </a:solidFill>
                        </a:rPr>
                        <a:t>Cannot</a:t>
                      </a:r>
                      <a:r>
                        <a:rPr lang="en-US" sz="2400" baseline="0" dirty="0" smtClean="0">
                          <a:solidFill>
                            <a:srgbClr val="FF0000"/>
                          </a:solidFill>
                        </a:rPr>
                        <a:t> be claimed as deduction on </a:t>
                      </a:r>
                      <a:r>
                        <a:rPr lang="en-US" sz="2400" baseline="0" dirty="0" err="1" smtClean="0">
                          <a:solidFill>
                            <a:srgbClr val="FF0000"/>
                          </a:solidFill>
                        </a:rPr>
                        <a:t>Sch</a:t>
                      </a:r>
                      <a:r>
                        <a:rPr lang="en-US" sz="2400" baseline="0" dirty="0" smtClean="0">
                          <a:solidFill>
                            <a:srgbClr val="FF0000"/>
                          </a:solidFill>
                        </a:rPr>
                        <a:t> A</a:t>
                      </a:r>
                      <a:endParaRPr lang="en-US" sz="2400" dirty="0" smtClean="0">
                        <a:solidFill>
                          <a:srgbClr val="FF0000"/>
                        </a:solidFill>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70C0"/>
                          </a:solidFill>
                        </a:rPr>
                        <a:t>18% of rent or mobile home site fees* can be claimed as property taxes on NJ  Worksheet F</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a:p>
        </p:txBody>
      </p:sp>
      <p:sp>
        <p:nvSpPr>
          <p:cNvPr id="9" name="TextBox 8"/>
          <p:cNvSpPr txBox="1"/>
          <p:nvPr/>
        </p:nvSpPr>
        <p:spPr>
          <a:xfrm>
            <a:off x="609600" y="5334000"/>
            <a:ext cx="7827977" cy="400110"/>
          </a:xfrm>
          <a:prstGeom prst="rect">
            <a:avLst/>
          </a:prstGeom>
          <a:noFill/>
        </p:spPr>
        <p:txBody>
          <a:bodyPr wrap="none" rtlCol="0">
            <a:spAutoFit/>
          </a:bodyPr>
          <a:lstStyle/>
          <a:p>
            <a:r>
              <a:rPr lang="en-US" b="1" dirty="0" smtClean="0"/>
              <a:t>*</a:t>
            </a:r>
            <a:r>
              <a:rPr lang="en-US" sz="2000" b="1" dirty="0" smtClean="0"/>
              <a:t>Mobile home site fees are entered on rent line on Worksheet F</a:t>
            </a:r>
            <a:endParaRPr lang="en-US" sz="2000" b="1" dirty="0"/>
          </a:p>
        </p:txBody>
      </p:sp>
    </p:spTree>
    <p:extLst>
      <p:ext uri="{BB962C8B-B14F-4D97-AF65-F5344CB8AC3E}">
        <p14:creationId xmlns:p14="http://schemas.microsoft.com/office/powerpoint/2010/main" val="3646379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normAutofit fontScale="90000"/>
          </a:bodyPr>
          <a:lstStyle/>
          <a:p>
            <a:r>
              <a:rPr lang="en-US" altLang="en-US" sz="4000" dirty="0" smtClean="0"/>
              <a:t>General Eligibility Requirements for NJ Property Tax Deduction/Credit</a:t>
            </a:r>
          </a:p>
        </p:txBody>
      </p:sp>
      <p:sp>
        <p:nvSpPr>
          <p:cNvPr id="162819" name="Content Placeholder 2"/>
          <p:cNvSpPr>
            <a:spLocks noGrp="1"/>
          </p:cNvSpPr>
          <p:nvPr>
            <p:ph idx="1"/>
          </p:nvPr>
        </p:nvSpPr>
        <p:spPr>
          <a:xfrm>
            <a:off x="609600" y="1524000"/>
            <a:ext cx="8077200" cy="4800600"/>
          </a:xfrm>
        </p:spPr>
        <p:txBody>
          <a:bodyPr>
            <a:normAutofit fontScale="92500" lnSpcReduction="10000"/>
          </a:bodyPr>
          <a:lstStyle/>
          <a:p>
            <a:pPr marL="514350" indent="-514350">
              <a:buClr>
                <a:schemeClr val="tx1"/>
              </a:buClr>
              <a:buFont typeface="+mj-lt"/>
              <a:buAutoNum type="arabicPeriod"/>
              <a:defRPr/>
            </a:pPr>
            <a:r>
              <a:rPr lang="en-US" sz="3000" dirty="0" smtClean="0"/>
              <a:t>NJ resident &amp; occupied principal residence in NJ in 2014 (as homeowner or tenant)</a:t>
            </a:r>
          </a:p>
          <a:p>
            <a:pPr marL="514350" indent="-514350">
              <a:buClr>
                <a:schemeClr val="tx1"/>
              </a:buClr>
              <a:buFont typeface="+mj-lt"/>
              <a:buAutoNum type="arabicPeriod"/>
              <a:defRPr/>
            </a:pPr>
            <a:r>
              <a:rPr lang="en-US" sz="3000" dirty="0" smtClean="0"/>
              <a:t>Principal residence subject to property taxes &amp; taxes </a:t>
            </a:r>
            <a:r>
              <a:rPr lang="en-US" sz="3000" u="sng" dirty="0" smtClean="0"/>
              <a:t>paid</a:t>
            </a:r>
            <a:r>
              <a:rPr lang="en-US" sz="3000" dirty="0" smtClean="0"/>
              <a:t> either as property taxes or through rent (Note: Cannot claim if living in tax-exempt </a:t>
            </a:r>
            <a:r>
              <a:rPr lang="en-US" altLang="en-US" sz="2800" dirty="0" smtClean="0"/>
              <a:t>housing not subject to property taxes or housing subject to Payments in Lieu of Taxes-P.I.L.O.T)</a:t>
            </a:r>
            <a:r>
              <a:rPr lang="en-US" altLang="en-US" sz="2800" b="1" u="sng" dirty="0" smtClean="0"/>
              <a:t> </a:t>
            </a:r>
            <a:endParaRPr lang="en-US" sz="3000" dirty="0" smtClean="0"/>
          </a:p>
          <a:p>
            <a:pPr marL="514350" indent="-514350">
              <a:buClr>
                <a:schemeClr val="tx1"/>
              </a:buClr>
              <a:buFont typeface="+mj-lt"/>
              <a:buAutoNum type="arabicPeriod"/>
              <a:defRPr/>
            </a:pPr>
            <a:r>
              <a:rPr lang="en-US" sz="3000" dirty="0" smtClean="0"/>
              <a:t>Gross income (NJ 1040 Line 28) &gt; $20K for MFJ/HOH/QW or $10K for S/MFS) </a:t>
            </a:r>
          </a:p>
          <a:p>
            <a:pPr lvl="1">
              <a:buFont typeface="Wingdings" panose="05000000000000000000" pitchFamily="2" charset="2"/>
              <a:buNone/>
              <a:defRPr/>
            </a:pPr>
            <a:r>
              <a:rPr lang="en-US" sz="3000" b="1" dirty="0" smtClean="0"/>
              <a:t>OR </a:t>
            </a:r>
          </a:p>
          <a:p>
            <a:pPr>
              <a:buFont typeface="Wingdings" panose="05000000000000000000" pitchFamily="2" charset="2"/>
              <a:buNone/>
              <a:defRPr/>
            </a:pPr>
            <a:r>
              <a:rPr lang="en-US" sz="3000" dirty="0" smtClean="0"/>
              <a:t>      Age 65 &amp; older or blind or disabled</a:t>
            </a:r>
            <a:endParaRPr lang="en-US" sz="3000" b="1" dirty="0" smtClean="0">
              <a:solidFill>
                <a:srgbClr val="FF0000"/>
              </a:solidFill>
            </a:endParaRP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a:p>
        </p:txBody>
      </p:sp>
    </p:spTree>
    <p:extLst>
      <p:ext uri="{BB962C8B-B14F-4D97-AF65-F5344CB8AC3E}">
        <p14:creationId xmlns:p14="http://schemas.microsoft.com/office/powerpoint/2010/main" val="3333620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normAutofit fontScale="90000"/>
          </a:bodyPr>
          <a:lstStyle/>
          <a:p>
            <a:r>
              <a:rPr lang="en-US" altLang="en-US" sz="3600" dirty="0" smtClean="0"/>
              <a:t>Renters - Specific Eligibility Requirements for NJ Property Tax Credit</a:t>
            </a:r>
            <a:endParaRPr lang="en-US" altLang="en-US" sz="3600" dirty="0" smtClean="0">
              <a:solidFill>
                <a:srgbClr val="00B050"/>
              </a:solidFill>
            </a:endParaRPr>
          </a:p>
        </p:txBody>
      </p:sp>
      <p:sp>
        <p:nvSpPr>
          <p:cNvPr id="286723" name="Content Placeholder 2"/>
          <p:cNvSpPr>
            <a:spLocks noGrp="1"/>
          </p:cNvSpPr>
          <p:nvPr>
            <p:ph idx="1"/>
          </p:nvPr>
        </p:nvSpPr>
        <p:spPr/>
        <p:txBody>
          <a:bodyPr/>
          <a:lstStyle/>
          <a:p>
            <a:r>
              <a:rPr lang="en-US" altLang="en-US" sz="2600" dirty="0" smtClean="0"/>
              <a:t>Legally responsible for paying rent &amp; has paid it</a:t>
            </a:r>
          </a:p>
          <a:p>
            <a:pPr lvl="1"/>
            <a:r>
              <a:rPr lang="en-US" altLang="en-US" sz="2500" dirty="0" smtClean="0"/>
              <a:t>Written agreement with landlord or person on lease stating responsibility</a:t>
            </a:r>
          </a:p>
          <a:p>
            <a:pPr lvl="1"/>
            <a:r>
              <a:rPr lang="en-US" altLang="en-US" sz="2500" dirty="0" smtClean="0">
                <a:solidFill>
                  <a:srgbClr val="001132"/>
                </a:solidFill>
              </a:rPr>
              <a:t>If taxpayer lives with someone &amp; contributes towards rent, but no written document stating responsibility, cannot claim property tax credit.  Responsible party can claim</a:t>
            </a:r>
          </a:p>
          <a:p>
            <a:r>
              <a:rPr lang="en-US" altLang="en-US" sz="2600" dirty="0" smtClean="0"/>
              <a:t>Rented dwelling must have separate kitchen &amp; bath facilities</a:t>
            </a:r>
          </a:p>
          <a:p>
            <a:r>
              <a:rPr lang="en-US" altLang="en-US" sz="2600" dirty="0" smtClean="0"/>
              <a:t>Residence must be subject to property taxes (not public housing, dorms, special construction tax breaks)</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25</a:t>
            </a:fld>
            <a:endParaRPr lang="en-US"/>
          </a:p>
        </p:txBody>
      </p:sp>
    </p:spTree>
    <p:extLst>
      <p:ext uri="{BB962C8B-B14F-4D97-AF65-F5344CB8AC3E}">
        <p14:creationId xmlns:p14="http://schemas.microsoft.com/office/powerpoint/2010/main" val="1117953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normAutofit/>
          </a:bodyPr>
          <a:lstStyle/>
          <a:p>
            <a:r>
              <a:rPr lang="en-US" altLang="en-US" dirty="0" smtClean="0"/>
              <a:t>Property Tax &amp; Rent on a NJ Return</a:t>
            </a:r>
          </a:p>
        </p:txBody>
      </p:sp>
      <p:sp>
        <p:nvSpPr>
          <p:cNvPr id="288771" name="Content Placeholder 2"/>
          <p:cNvSpPr>
            <a:spLocks noGrp="1"/>
          </p:cNvSpPr>
          <p:nvPr>
            <p:ph idx="1"/>
          </p:nvPr>
        </p:nvSpPr>
        <p:spPr/>
        <p:txBody>
          <a:bodyPr/>
          <a:lstStyle/>
          <a:p>
            <a:r>
              <a:rPr lang="en-US" altLang="en-US" dirty="0" smtClean="0"/>
              <a:t>OK to have both rent &amp; property taxes on Worksheet F, </a:t>
            </a:r>
          </a:p>
          <a:p>
            <a:pPr lvl="1"/>
            <a:r>
              <a:rPr lang="en-US" altLang="en-US" dirty="0" smtClean="0"/>
              <a:t>but only amounts for period when was principal residence</a:t>
            </a:r>
          </a:p>
          <a:p>
            <a:pPr lvl="1"/>
            <a:r>
              <a:rPr lang="en-US" altLang="en-US" dirty="0" smtClean="0"/>
              <a:t>If both paid rent &amp; owned for same period of time, only one can be principal residence for that period of time</a:t>
            </a:r>
          </a:p>
          <a:p>
            <a:r>
              <a:rPr lang="en-US" altLang="en-US" dirty="0" smtClean="0"/>
              <a:t>Can only claim rent for one residence at a time</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a:p>
        </p:txBody>
      </p:sp>
    </p:spTree>
    <p:extLst>
      <p:ext uri="{BB962C8B-B14F-4D97-AF65-F5344CB8AC3E}">
        <p14:creationId xmlns:p14="http://schemas.microsoft.com/office/powerpoint/2010/main" val="2544738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8"/>
          <p:cNvSpPr>
            <a:spLocks noGrp="1" noChangeArrowheads="1"/>
          </p:cNvSpPr>
          <p:nvPr>
            <p:ph type="title"/>
          </p:nvPr>
        </p:nvSpPr>
        <p:spPr/>
        <p:txBody>
          <a:bodyPr>
            <a:normAutofit fontScale="90000"/>
          </a:bodyPr>
          <a:lstStyle/>
          <a:p>
            <a:r>
              <a:rPr lang="en-US" altLang="en-US" dirty="0" smtClean="0"/>
              <a:t>Amount of Property Taxes to Claim on NJ Return (Worksheet F Line 1)</a:t>
            </a:r>
          </a:p>
        </p:txBody>
      </p:sp>
      <p:sp>
        <p:nvSpPr>
          <p:cNvPr id="290820" name="Content Placeholder 5"/>
          <p:cNvSpPr>
            <a:spLocks noGrp="1"/>
          </p:cNvSpPr>
          <p:nvPr>
            <p:ph idx="1"/>
          </p:nvPr>
        </p:nvSpPr>
        <p:spPr/>
        <p:txBody>
          <a:bodyPr>
            <a:normAutofit fontScale="92500"/>
          </a:bodyPr>
          <a:lstStyle/>
          <a:p>
            <a:r>
              <a:rPr lang="en-US" altLang="en-US" dirty="0" smtClean="0"/>
              <a:t>Property Tax Reimbursement (PTR) recipients (explained more in future slides)</a:t>
            </a:r>
          </a:p>
          <a:p>
            <a:pPr lvl="1"/>
            <a:r>
              <a:rPr lang="en-US" altLang="en-US" dirty="0" smtClean="0"/>
              <a:t>Use base year amount</a:t>
            </a:r>
          </a:p>
          <a:p>
            <a:pPr lvl="2"/>
            <a:r>
              <a:rPr lang="en-US" altLang="en-US" dirty="0" smtClean="0"/>
              <a:t>PTR-1 filers – Line 14</a:t>
            </a:r>
          </a:p>
          <a:p>
            <a:pPr lvl="2"/>
            <a:r>
              <a:rPr lang="en-US" altLang="en-US" dirty="0" smtClean="0"/>
              <a:t>PTR-2 filers – Line 10</a:t>
            </a:r>
          </a:p>
          <a:p>
            <a:r>
              <a:rPr lang="en-US" altLang="en-US" dirty="0" smtClean="0"/>
              <a:t>All other taxpayers</a:t>
            </a:r>
          </a:p>
          <a:p>
            <a:pPr lvl="1"/>
            <a:r>
              <a:rPr lang="en-US" altLang="en-US" dirty="0" smtClean="0"/>
              <a:t>Use amount claimed on Federal </a:t>
            </a:r>
            <a:r>
              <a:rPr lang="en-US" altLang="en-US" dirty="0" err="1" smtClean="0"/>
              <a:t>Sch</a:t>
            </a:r>
            <a:r>
              <a:rPr lang="en-US" altLang="en-US" dirty="0" smtClean="0"/>
              <a:t> A Line 6 Box 3</a:t>
            </a:r>
          </a:p>
          <a:p>
            <a:pPr lvl="1"/>
            <a:r>
              <a:rPr lang="en-US" altLang="en-US" dirty="0" smtClean="0"/>
              <a:t>TW tells you that amount on 3</a:t>
            </a:r>
            <a:r>
              <a:rPr lang="en-US" altLang="en-US" baseline="30000" dirty="0" smtClean="0"/>
              <a:t>rd</a:t>
            </a:r>
            <a:r>
              <a:rPr lang="en-US" altLang="en-US" dirty="0" smtClean="0"/>
              <a:t> line of Worksheet F Line 1</a:t>
            </a:r>
          </a:p>
          <a:p>
            <a:pPr lvl="1"/>
            <a:r>
              <a:rPr lang="en-US" altLang="en-US" dirty="0" smtClean="0"/>
              <a:t>Must re-enter that amount on 2</a:t>
            </a:r>
            <a:r>
              <a:rPr lang="en-US" altLang="en-US" baseline="30000" dirty="0" smtClean="0"/>
              <a:t>nd</a:t>
            </a:r>
            <a:r>
              <a:rPr lang="en-US" altLang="en-US" dirty="0" smtClean="0"/>
              <a:t> line of Line 1</a:t>
            </a:r>
          </a:p>
          <a:p>
            <a:pPr lvl="1"/>
            <a:endParaRPr lang="en-US" altLang="en-US" dirty="0" smtClean="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6858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a:p>
        </p:txBody>
      </p:sp>
    </p:spTree>
    <p:extLst>
      <p:ext uri="{BB962C8B-B14F-4D97-AF65-F5344CB8AC3E}">
        <p14:creationId xmlns:p14="http://schemas.microsoft.com/office/powerpoint/2010/main" val="607908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rmAutofit fontScale="90000"/>
          </a:bodyPr>
          <a:lstStyle/>
          <a:p>
            <a:r>
              <a:rPr lang="en-US" altLang="en-US" smtClean="0"/>
              <a:t>Source Documents for NJ Property Tax Amounts</a:t>
            </a:r>
          </a:p>
        </p:txBody>
      </p:sp>
      <p:sp>
        <p:nvSpPr>
          <p:cNvPr id="292867" name="Content Placeholder 2"/>
          <p:cNvSpPr>
            <a:spLocks noGrp="1"/>
          </p:cNvSpPr>
          <p:nvPr>
            <p:ph idx="1"/>
          </p:nvPr>
        </p:nvSpPr>
        <p:spPr>
          <a:xfrm>
            <a:off x="762000" y="1524000"/>
            <a:ext cx="8077200" cy="4800600"/>
          </a:xfrm>
        </p:spPr>
        <p:txBody>
          <a:bodyPr>
            <a:normAutofit fontScale="92500" lnSpcReduction="20000"/>
          </a:bodyPr>
          <a:lstStyle/>
          <a:p>
            <a:r>
              <a:rPr lang="en-US" altLang="en-US" dirty="0" smtClean="0"/>
              <a:t>Property tax bills</a:t>
            </a:r>
          </a:p>
          <a:p>
            <a:pPr lvl="1"/>
            <a:r>
              <a:rPr lang="en-US" altLang="en-US" dirty="0" smtClean="0"/>
              <a:t>Use taxes after subtracting </a:t>
            </a:r>
          </a:p>
          <a:p>
            <a:pPr lvl="2"/>
            <a:r>
              <a:rPr lang="en-US" altLang="en-US" dirty="0" smtClean="0"/>
              <a:t> Deductions for Senior Citizens &amp; Veterans</a:t>
            </a:r>
          </a:p>
          <a:p>
            <a:pPr lvl="2"/>
            <a:r>
              <a:rPr lang="en-US" altLang="en-US" dirty="0" smtClean="0"/>
              <a:t> Exemption for Disabled Veterans</a:t>
            </a:r>
          </a:p>
          <a:p>
            <a:pPr lvl="1">
              <a:buFont typeface="Wingdings" panose="05000000000000000000" pitchFamily="2" charset="2"/>
              <a:buNone/>
            </a:pPr>
            <a:r>
              <a:rPr lang="en-US" altLang="en-US" dirty="0" smtClean="0"/>
              <a:t>    but include Homestead Benefit amount</a:t>
            </a:r>
          </a:p>
          <a:p>
            <a:pPr>
              <a:buClr>
                <a:srgbClr val="B2B2B2"/>
              </a:buClr>
            </a:pPr>
            <a:r>
              <a:rPr lang="en-US" altLang="en-US" sz="2800" dirty="0" smtClean="0"/>
              <a:t>Green Property Taxes postcard shows taxes billed to taxpayer, which includes Homestead Benefit paid by NJ (use as is)</a:t>
            </a:r>
          </a:p>
          <a:p>
            <a:pPr>
              <a:buClr>
                <a:srgbClr val="B2B2B2"/>
              </a:buClr>
            </a:pPr>
            <a:r>
              <a:rPr lang="en-US" altLang="en-US" sz="2800" dirty="0" smtClean="0"/>
              <a:t>PTR application for PTR base year amounts</a:t>
            </a:r>
          </a:p>
          <a:p>
            <a:pPr>
              <a:buClr>
                <a:srgbClr val="B2B2B2"/>
              </a:buClr>
            </a:pPr>
            <a:r>
              <a:rPr lang="en-US" altLang="en-US" sz="2800" dirty="0" smtClean="0"/>
              <a:t>May need to complete Worksheet F-1 on paper to determine correct amounts if property has multiple owners, tenants, or units or if you lived in multiple residences in tax year</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a:p>
        </p:txBody>
      </p:sp>
    </p:spTree>
    <p:extLst>
      <p:ext uri="{BB962C8B-B14F-4D97-AF65-F5344CB8AC3E}">
        <p14:creationId xmlns:p14="http://schemas.microsoft.com/office/powerpoint/2010/main" val="2707674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3" cstate="print"/>
          <a:srcRect/>
          <a:stretch>
            <a:fillRect/>
          </a:stretch>
        </p:blipFill>
        <p:spPr bwMode="auto">
          <a:xfrm>
            <a:off x="609600" y="1676400"/>
            <a:ext cx="7848600" cy="4343399"/>
          </a:xfrm>
          <a:prstGeom prst="rect">
            <a:avLst/>
          </a:prstGeom>
          <a:noFill/>
          <a:ln w="9525">
            <a:noFill/>
            <a:miter lim="800000"/>
            <a:headEnd/>
            <a:tailEnd/>
          </a:ln>
        </p:spPr>
      </p:pic>
      <p:sp>
        <p:nvSpPr>
          <p:cNvPr id="294915" name="Title 1"/>
          <p:cNvSpPr>
            <a:spLocks noGrp="1"/>
          </p:cNvSpPr>
          <p:nvPr>
            <p:ph type="title"/>
          </p:nvPr>
        </p:nvSpPr>
        <p:spPr/>
        <p:txBody>
          <a:bodyPr>
            <a:normAutofit fontScale="90000"/>
          </a:bodyPr>
          <a:lstStyle/>
          <a:p>
            <a:r>
              <a:rPr lang="en-US" altLang="en-US" sz="3600" dirty="0" smtClean="0">
                <a:solidFill>
                  <a:srgbClr val="00B050"/>
                </a:solidFill>
              </a:rPr>
              <a:t>Homeowner – </a:t>
            </a:r>
            <a:br>
              <a:rPr lang="en-US" altLang="en-US" sz="3600" dirty="0" smtClean="0">
                <a:solidFill>
                  <a:srgbClr val="00B050"/>
                </a:solidFill>
              </a:rPr>
            </a:br>
            <a:r>
              <a:rPr lang="en-US" altLang="en-US" sz="3600" dirty="0" smtClean="0"/>
              <a:t>TW Property Taxes on Principal Residence – Federal Schedule A</a:t>
            </a:r>
          </a:p>
        </p:txBody>
      </p:sp>
      <p:sp>
        <p:nvSpPr>
          <p:cNvPr id="294917" name="Oval 9"/>
          <p:cNvSpPr>
            <a:spLocks noChangeArrowheads="1"/>
          </p:cNvSpPr>
          <p:nvPr/>
        </p:nvSpPr>
        <p:spPr bwMode="auto">
          <a:xfrm>
            <a:off x="5486400" y="4267200"/>
            <a:ext cx="838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1" name="TextBox 10"/>
          <p:cNvSpPr txBox="1"/>
          <p:nvPr/>
        </p:nvSpPr>
        <p:spPr>
          <a:xfrm>
            <a:off x="6248400" y="2743200"/>
            <a:ext cx="2667000" cy="830997"/>
          </a:xfrm>
          <a:prstGeom prst="rect">
            <a:avLst/>
          </a:prstGeom>
          <a:solidFill>
            <a:schemeClr val="accent5">
              <a:lumMod val="75000"/>
            </a:schemeClr>
          </a:solidFill>
          <a:ln>
            <a:solidFill>
              <a:srgbClr val="002060"/>
            </a:solidFill>
          </a:ln>
        </p:spPr>
        <p:txBody>
          <a:bodyPr wrap="square">
            <a:spAutoFit/>
          </a:bodyPr>
          <a:lstStyle/>
          <a:p>
            <a:pPr eaLnBrk="1" fontAlgn="auto" hangingPunct="1">
              <a:spcBef>
                <a:spcPts val="0"/>
              </a:spcBef>
              <a:spcAft>
                <a:spcPts val="0"/>
              </a:spcAft>
              <a:defRPr/>
            </a:pPr>
            <a:r>
              <a:rPr lang="en-US" sz="2400" b="1" dirty="0">
                <a:latin typeface="+mn-lt"/>
                <a:ea typeface="+mn-ea"/>
              </a:rPr>
              <a:t>Property taxes on</a:t>
            </a:r>
          </a:p>
          <a:p>
            <a:pPr eaLnBrk="1" fontAlgn="auto" hangingPunct="1">
              <a:spcBef>
                <a:spcPts val="0"/>
              </a:spcBef>
              <a:spcAft>
                <a:spcPts val="0"/>
              </a:spcAft>
              <a:defRPr/>
            </a:pPr>
            <a:r>
              <a:rPr lang="en-US" sz="2400" b="1" dirty="0">
                <a:latin typeface="+mn-lt"/>
                <a:ea typeface="+mn-ea"/>
              </a:rPr>
              <a:t> principal residence</a:t>
            </a:r>
          </a:p>
        </p:txBody>
      </p:sp>
      <p:sp>
        <p:nvSpPr>
          <p:cNvPr id="13" name="TextBox 12"/>
          <p:cNvSpPr txBox="1"/>
          <p:nvPr/>
        </p:nvSpPr>
        <p:spPr>
          <a:xfrm>
            <a:off x="1219200" y="3962400"/>
            <a:ext cx="3425825" cy="830997"/>
          </a:xfrm>
          <a:prstGeom prst="rect">
            <a:avLst/>
          </a:prstGeom>
          <a:solidFill>
            <a:schemeClr val="accent5">
              <a:lumMod val="75000"/>
            </a:schemeClr>
          </a:solidFill>
          <a:ln>
            <a:solidFill>
              <a:srgbClr val="001132"/>
            </a:solidFill>
          </a:ln>
        </p:spPr>
        <p:txBody>
          <a:bodyPr>
            <a:spAutoFit/>
          </a:bodyPr>
          <a:lstStyle/>
          <a:p>
            <a:pPr eaLnBrk="1" fontAlgn="auto" hangingPunct="1">
              <a:spcBef>
                <a:spcPts val="0"/>
              </a:spcBef>
              <a:spcAft>
                <a:spcPts val="0"/>
              </a:spcAft>
              <a:defRPr/>
            </a:pPr>
            <a:r>
              <a:rPr lang="en-US" sz="2400" b="1" dirty="0">
                <a:latin typeface="+mn-lt"/>
                <a:ea typeface="+mn-ea"/>
              </a:rPr>
              <a:t>Property taxes on other </a:t>
            </a:r>
            <a:r>
              <a:rPr lang="en-US" sz="2400" b="1" dirty="0" smtClean="0">
                <a:latin typeface="+mn-lt"/>
                <a:ea typeface="+mn-ea"/>
              </a:rPr>
              <a:t>residences</a:t>
            </a:r>
            <a:endParaRPr lang="en-US" sz="2400" b="1" dirty="0">
              <a:latin typeface="+mn-lt"/>
              <a:ea typeface="+mn-ea"/>
            </a:endParaRPr>
          </a:p>
        </p:txBody>
      </p:sp>
      <p:sp>
        <p:nvSpPr>
          <p:cNvPr id="294920" name="Oval 5"/>
          <p:cNvSpPr>
            <a:spLocks noChangeArrowheads="1"/>
          </p:cNvSpPr>
          <p:nvPr/>
        </p:nvSpPr>
        <p:spPr bwMode="auto">
          <a:xfrm>
            <a:off x="5486400" y="3733800"/>
            <a:ext cx="838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pic>
        <p:nvPicPr>
          <p:cNvPr id="12" name="Picture 11"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a:p>
        </p:txBody>
      </p:sp>
      <p:cxnSp>
        <p:nvCxnSpPr>
          <p:cNvPr id="14" name="Straight Arrow Connector 13"/>
          <p:cNvCxnSpPr>
            <a:endCxn id="294917" idx="2"/>
          </p:cNvCxnSpPr>
          <p:nvPr/>
        </p:nvCxnSpPr>
        <p:spPr bwMode="auto">
          <a:xfrm>
            <a:off x="4724400" y="4495800"/>
            <a:ext cx="762000" cy="0"/>
          </a:xfrm>
          <a:prstGeom prst="straightConnector1">
            <a:avLst/>
          </a:prstGeom>
          <a:noFill/>
          <a:ln w="38100" cap="flat" cmpd="sng" algn="ctr">
            <a:solidFill>
              <a:srgbClr val="FF0000"/>
            </a:solidFill>
            <a:prstDash val="solid"/>
            <a:round/>
            <a:headEnd type="none" w="med" len="med"/>
            <a:tailEnd type="triangle"/>
          </a:ln>
          <a:effectLst/>
        </p:spPr>
      </p:cxnSp>
      <p:cxnSp>
        <p:nvCxnSpPr>
          <p:cNvPr id="20" name="Straight Arrow Connector 19"/>
          <p:cNvCxnSpPr>
            <a:stCxn id="11" idx="1"/>
            <a:endCxn id="294920" idx="0"/>
          </p:cNvCxnSpPr>
          <p:nvPr/>
        </p:nvCxnSpPr>
        <p:spPr bwMode="auto">
          <a:xfrm flipH="1">
            <a:off x="5905500" y="3158699"/>
            <a:ext cx="342900" cy="57510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846070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normAutofit fontScale="90000"/>
          </a:bodyPr>
          <a:lstStyle/>
          <a:p>
            <a:r>
              <a:rPr lang="en-US" altLang="en-US" smtClean="0"/>
              <a:t>Overview </a:t>
            </a:r>
            <a:br>
              <a:rPr lang="en-US" altLang="en-US" smtClean="0"/>
            </a:br>
            <a:r>
              <a:rPr lang="en-US" altLang="en-US" smtClean="0"/>
              <a:t>Schedule A Itemized Deductions</a:t>
            </a:r>
            <a:endParaRPr lang="en-US" altLang="en-US" dirty="0" smtClean="0"/>
          </a:p>
        </p:txBody>
      </p:sp>
      <p:sp>
        <p:nvSpPr>
          <p:cNvPr id="739331" name="Rectangle 3"/>
          <p:cNvSpPr>
            <a:spLocks noGrp="1" noChangeArrowheads="1"/>
          </p:cNvSpPr>
          <p:nvPr>
            <p:ph idx="1"/>
          </p:nvPr>
        </p:nvSpPr>
        <p:spPr/>
        <p:txBody>
          <a:bodyPr>
            <a:normAutofit fontScale="92500" lnSpcReduction="20000"/>
          </a:bodyPr>
          <a:lstStyle/>
          <a:p>
            <a:r>
              <a:rPr lang="en-US" altLang="en-US" dirty="0" smtClean="0"/>
              <a:t>Medical expenses</a:t>
            </a:r>
          </a:p>
          <a:p>
            <a:r>
              <a:rPr lang="en-US" altLang="en-US" dirty="0" smtClean="0"/>
              <a:t>Taxes paid</a:t>
            </a:r>
          </a:p>
          <a:p>
            <a:pPr lvl="1"/>
            <a:r>
              <a:rPr lang="en-US" altLang="en-US" dirty="0" smtClean="0"/>
              <a:t>Sales tax  </a:t>
            </a:r>
            <a:r>
              <a:rPr lang="en-US" altLang="en-US" b="1" dirty="0" smtClean="0"/>
              <a:t>OR </a:t>
            </a:r>
            <a:r>
              <a:rPr lang="en-US" altLang="en-US" dirty="0" smtClean="0"/>
              <a:t> NJ income, disability, unemployment and family leave taxes</a:t>
            </a:r>
          </a:p>
          <a:p>
            <a:pPr lvl="1"/>
            <a:r>
              <a:rPr lang="en-US" altLang="en-US" dirty="0" smtClean="0"/>
              <a:t>Property taxes (Property taxes carry to NJ Return)</a:t>
            </a:r>
          </a:p>
          <a:p>
            <a:r>
              <a:rPr lang="en-US" altLang="en-US" dirty="0" smtClean="0"/>
              <a:t>Mortgage interest or Home equity loan interest paid</a:t>
            </a:r>
          </a:p>
          <a:p>
            <a:r>
              <a:rPr lang="en-US" altLang="en-US" dirty="0" smtClean="0"/>
              <a:t>Gifts to charity</a:t>
            </a:r>
          </a:p>
          <a:p>
            <a:r>
              <a:rPr lang="en-US" altLang="en-US" dirty="0" smtClean="0"/>
              <a:t>Job expenses </a:t>
            </a:r>
          </a:p>
          <a:p>
            <a:r>
              <a:rPr lang="en-US" altLang="en-US" dirty="0" smtClean="0"/>
              <a:t>Miscellaneous expenses</a:t>
            </a:r>
          </a:p>
          <a:p>
            <a:r>
              <a:rPr lang="en-US" altLang="en-US" dirty="0" smtClean="0"/>
              <a:t>Casualty &amp; theft losses – Out Of Scope</a:t>
            </a:r>
          </a:p>
          <a:p>
            <a:endParaRPr lang="en-US" altLang="en-US" dirty="0" smtClean="0"/>
          </a:p>
        </p:txBody>
      </p:sp>
      <p:pic>
        <p:nvPicPr>
          <p:cNvPr id="739333"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791200"/>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a:p>
        </p:txBody>
      </p:sp>
    </p:spTree>
    <p:extLst>
      <p:ext uri="{BB962C8B-B14F-4D97-AF65-F5344CB8AC3E}">
        <p14:creationId xmlns:p14="http://schemas.microsoft.com/office/powerpoint/2010/main" val="6826337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609600" y="1600200"/>
            <a:ext cx="8001000" cy="4572000"/>
          </a:xfrm>
          <a:prstGeom prst="rect">
            <a:avLst/>
          </a:prstGeom>
          <a:noFill/>
          <a:ln w="9525">
            <a:noFill/>
            <a:miter lim="800000"/>
            <a:headEnd/>
            <a:tailEnd/>
          </a:ln>
        </p:spPr>
      </p:pic>
      <p:sp>
        <p:nvSpPr>
          <p:cNvPr id="296963" name="Title 1"/>
          <p:cNvSpPr>
            <a:spLocks noGrp="1"/>
          </p:cNvSpPr>
          <p:nvPr>
            <p:ph type="title"/>
          </p:nvPr>
        </p:nvSpPr>
        <p:spPr/>
        <p:txBody>
          <a:bodyPr>
            <a:normAutofit fontScale="90000"/>
          </a:bodyPr>
          <a:lstStyle/>
          <a:p>
            <a:r>
              <a:rPr lang="en-US" altLang="en-US" sz="3800" dirty="0" smtClean="0">
                <a:solidFill>
                  <a:srgbClr val="00B050"/>
                </a:solidFill>
              </a:rPr>
              <a:t>Homeowner –</a:t>
            </a:r>
            <a:br>
              <a:rPr lang="en-US" altLang="en-US" sz="3800" dirty="0" smtClean="0">
                <a:solidFill>
                  <a:srgbClr val="00B050"/>
                </a:solidFill>
              </a:rPr>
            </a:br>
            <a:r>
              <a:rPr lang="en-US" altLang="en-US" sz="3800" dirty="0" smtClean="0"/>
              <a:t>TW Property Taxes on Worksheet F</a:t>
            </a:r>
          </a:p>
        </p:txBody>
      </p:sp>
      <p:sp>
        <p:nvSpPr>
          <p:cNvPr id="296965" name="Oval 5"/>
          <p:cNvSpPr>
            <a:spLocks noChangeArrowheads="1"/>
          </p:cNvSpPr>
          <p:nvPr/>
        </p:nvSpPr>
        <p:spPr bwMode="auto">
          <a:xfrm>
            <a:off x="6705600" y="312420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96966" name="Oval 5"/>
          <p:cNvSpPr>
            <a:spLocks noChangeArrowheads="1"/>
          </p:cNvSpPr>
          <p:nvPr/>
        </p:nvSpPr>
        <p:spPr bwMode="auto">
          <a:xfrm>
            <a:off x="5410200" y="3276600"/>
            <a:ext cx="617538"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8" name="TextBox 7"/>
          <p:cNvSpPr txBox="1"/>
          <p:nvPr/>
        </p:nvSpPr>
        <p:spPr>
          <a:xfrm>
            <a:off x="6096000" y="1981200"/>
            <a:ext cx="2590800" cy="430887"/>
          </a:xfrm>
          <a:prstGeom prst="rect">
            <a:avLst/>
          </a:prstGeom>
          <a:solidFill>
            <a:schemeClr val="accent5">
              <a:lumMod val="75000"/>
            </a:schemeClr>
          </a:solidFill>
          <a:ln>
            <a:solidFill>
              <a:srgbClr val="001132"/>
            </a:solidFill>
          </a:ln>
        </p:spPr>
        <p:txBody>
          <a:bodyPr wrap="square">
            <a:spAutoFit/>
          </a:bodyPr>
          <a:lstStyle/>
          <a:p>
            <a:pPr eaLnBrk="1" fontAlgn="auto" hangingPunct="1">
              <a:spcBef>
                <a:spcPts val="0"/>
              </a:spcBef>
              <a:spcAft>
                <a:spcPts val="0"/>
              </a:spcAft>
              <a:defRPr/>
            </a:pPr>
            <a:r>
              <a:rPr lang="en-US" sz="2200" b="1" dirty="0">
                <a:latin typeface="+mn-lt"/>
                <a:ea typeface="+mn-ea"/>
              </a:rPr>
              <a:t>Counselor </a:t>
            </a:r>
            <a:r>
              <a:rPr lang="en-US" sz="2200" b="1" dirty="0" smtClean="0">
                <a:latin typeface="+mn-lt"/>
                <a:ea typeface="+mn-ea"/>
              </a:rPr>
              <a:t>re-enters</a:t>
            </a:r>
            <a:endParaRPr lang="en-US" sz="2200" b="1" dirty="0">
              <a:latin typeface="+mn-lt"/>
              <a:ea typeface="+mn-ea"/>
            </a:endParaRPr>
          </a:p>
        </p:txBody>
      </p:sp>
      <p:sp>
        <p:nvSpPr>
          <p:cNvPr id="9" name="TextBox 8"/>
          <p:cNvSpPr txBox="1"/>
          <p:nvPr/>
        </p:nvSpPr>
        <p:spPr>
          <a:xfrm>
            <a:off x="1295400" y="2971800"/>
            <a:ext cx="3392917" cy="769441"/>
          </a:xfrm>
          <a:prstGeom prst="rect">
            <a:avLst/>
          </a:prstGeom>
          <a:solidFill>
            <a:schemeClr val="accent5">
              <a:lumMod val="75000"/>
            </a:schemeClr>
          </a:solidFill>
          <a:ln>
            <a:solidFill>
              <a:srgbClr val="001132"/>
            </a:solidFill>
          </a:ln>
        </p:spPr>
        <p:txBody>
          <a:bodyPr wrap="none">
            <a:spAutoFit/>
          </a:bodyPr>
          <a:lstStyle/>
          <a:p>
            <a:pPr eaLnBrk="1" fontAlgn="auto" hangingPunct="1">
              <a:spcBef>
                <a:spcPts val="0"/>
              </a:spcBef>
              <a:spcAft>
                <a:spcPts val="0"/>
              </a:spcAft>
              <a:defRPr/>
            </a:pPr>
            <a:r>
              <a:rPr lang="en-US" sz="2200" b="1" dirty="0">
                <a:latin typeface="+mn-lt"/>
                <a:ea typeface="+mn-ea"/>
              </a:rPr>
              <a:t>From </a:t>
            </a:r>
            <a:r>
              <a:rPr lang="en-US" sz="2200" b="1" dirty="0" err="1">
                <a:latin typeface="+mn-lt"/>
                <a:ea typeface="+mn-ea"/>
              </a:rPr>
              <a:t>Sch</a:t>
            </a:r>
            <a:r>
              <a:rPr lang="en-US" sz="2200" b="1" dirty="0">
                <a:latin typeface="+mn-lt"/>
                <a:ea typeface="+mn-ea"/>
              </a:rPr>
              <a:t> A Line 6, 3</a:t>
            </a:r>
            <a:r>
              <a:rPr lang="en-US" sz="2200" b="1" baseline="30000" dirty="0">
                <a:latin typeface="+mn-lt"/>
                <a:ea typeface="+mn-ea"/>
              </a:rPr>
              <a:t>rd</a:t>
            </a:r>
            <a:r>
              <a:rPr lang="en-US" sz="2200" b="1" dirty="0">
                <a:latin typeface="+mn-lt"/>
                <a:ea typeface="+mn-ea"/>
              </a:rPr>
              <a:t> line –</a:t>
            </a:r>
          </a:p>
          <a:p>
            <a:pPr eaLnBrk="1" fontAlgn="auto" hangingPunct="1">
              <a:spcBef>
                <a:spcPts val="0"/>
              </a:spcBef>
              <a:spcAft>
                <a:spcPts val="0"/>
              </a:spcAft>
              <a:defRPr/>
            </a:pPr>
            <a:r>
              <a:rPr lang="en-US" sz="2200" b="1" dirty="0">
                <a:latin typeface="+mn-lt"/>
                <a:ea typeface="+mn-ea"/>
              </a:rPr>
              <a:t>4</a:t>
            </a:r>
            <a:r>
              <a:rPr lang="en-US" sz="2200" b="1" baseline="30000" dirty="0">
                <a:latin typeface="+mn-lt"/>
                <a:ea typeface="+mn-ea"/>
              </a:rPr>
              <a:t>th</a:t>
            </a:r>
            <a:r>
              <a:rPr lang="en-US" sz="2200" b="1" dirty="0">
                <a:latin typeface="+mn-lt"/>
                <a:ea typeface="+mn-ea"/>
              </a:rPr>
              <a:t> line not transferred</a:t>
            </a:r>
          </a:p>
        </p:txBody>
      </p:sp>
      <p:sp>
        <p:nvSpPr>
          <p:cNvPr id="20" name="TextBox 19"/>
          <p:cNvSpPr txBox="1"/>
          <p:nvPr/>
        </p:nvSpPr>
        <p:spPr>
          <a:xfrm>
            <a:off x="457200" y="6172200"/>
            <a:ext cx="7924800" cy="430887"/>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sz="2200" b="1" dirty="0">
                <a:latin typeface="Arial" charset="0"/>
                <a:cs typeface="Arial" charset="0"/>
              </a:rPr>
              <a:t>TW determines if property tax deduction or credit is better</a:t>
            </a:r>
          </a:p>
        </p:txBody>
      </p:sp>
      <p:sp>
        <p:nvSpPr>
          <p:cNvPr id="296972" name="Oval 5"/>
          <p:cNvSpPr>
            <a:spLocks noChangeArrowheads="1"/>
          </p:cNvSpPr>
          <p:nvPr/>
        </p:nvSpPr>
        <p:spPr bwMode="auto">
          <a:xfrm>
            <a:off x="762000" y="5638800"/>
            <a:ext cx="762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pic>
        <p:nvPicPr>
          <p:cNvPr id="15"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NJ TaxWise" title="NJ TaxWis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14400"/>
            <a:ext cx="612648" cy="344615"/>
          </a:xfrm>
          <a:prstGeom prst="rect">
            <a:avLst/>
          </a:prstGeom>
        </p:spPr>
      </p:pic>
      <p:cxnSp>
        <p:nvCxnSpPr>
          <p:cNvPr id="21" name="Straight Arrow Connector 20"/>
          <p:cNvCxnSpPr>
            <a:endCxn id="296966" idx="2"/>
          </p:cNvCxnSpPr>
          <p:nvPr/>
        </p:nvCxnSpPr>
        <p:spPr bwMode="auto">
          <a:xfrm flipV="1">
            <a:off x="4648200" y="3467100"/>
            <a:ext cx="762000" cy="38100"/>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p:nvPr/>
        </p:nvCxnSpPr>
        <p:spPr bwMode="auto">
          <a:xfrm>
            <a:off x="6934200" y="2438400"/>
            <a:ext cx="0" cy="6858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a:xfrm>
            <a:off x="6781800" y="6553200"/>
            <a:ext cx="1905000" cy="304800"/>
          </a:xfrm>
        </p:spPr>
        <p:txBody>
          <a:bodyPr/>
          <a:lstStyle/>
          <a:p>
            <a:fld id="{251E97C6-B5EA-4059-8D5E-F0990EFE7977}" type="slidenum">
              <a:rPr lang="en-US" smtClean="0"/>
              <a:pPr/>
              <a:t>30</a:t>
            </a:fld>
            <a:endParaRPr lang="en-US"/>
          </a:p>
        </p:txBody>
      </p:sp>
    </p:spTree>
    <p:extLst>
      <p:ext uri="{BB962C8B-B14F-4D97-AF65-F5344CB8AC3E}">
        <p14:creationId xmlns:p14="http://schemas.microsoft.com/office/powerpoint/2010/main" val="3943178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Autofit/>
          </a:bodyPr>
          <a:lstStyle/>
          <a:p>
            <a:r>
              <a:rPr lang="en-US" altLang="en-US" sz="3600" dirty="0" smtClean="0">
                <a:solidFill>
                  <a:srgbClr val="00B050"/>
                </a:solidFill>
              </a:rPr>
              <a:t>Homeowner – </a:t>
            </a:r>
            <a:r>
              <a:rPr lang="en-US" altLang="en-US" sz="3600" dirty="0" smtClean="0"/>
              <a:t/>
            </a:r>
            <a:br>
              <a:rPr lang="en-US" altLang="en-US" sz="3600" dirty="0" smtClean="0"/>
            </a:br>
            <a:r>
              <a:rPr lang="en-US" altLang="en-US" sz="3600" dirty="0" smtClean="0"/>
              <a:t>Additional Real Estate Items on NJ 1040</a:t>
            </a:r>
          </a:p>
        </p:txBody>
      </p:sp>
      <p:sp>
        <p:nvSpPr>
          <p:cNvPr id="292867" name="Content Placeholder 2"/>
          <p:cNvSpPr>
            <a:spLocks noGrp="1"/>
          </p:cNvSpPr>
          <p:nvPr>
            <p:ph idx="1"/>
          </p:nvPr>
        </p:nvSpPr>
        <p:spPr>
          <a:xfrm>
            <a:off x="762000" y="1524000"/>
            <a:ext cx="8077200" cy="4800600"/>
          </a:xfrm>
        </p:spPr>
        <p:txBody>
          <a:bodyPr>
            <a:normAutofit fontScale="92500" lnSpcReduction="20000"/>
          </a:bodyPr>
          <a:lstStyle/>
          <a:p>
            <a:r>
              <a:rPr lang="en-US" altLang="en-US" sz="2800" dirty="0" smtClean="0"/>
              <a:t>Line 37a  Total Taxes Paid</a:t>
            </a:r>
          </a:p>
          <a:p>
            <a:pPr lvl="1"/>
            <a:r>
              <a:rPr lang="en-US" altLang="en-US" dirty="0" smtClean="0"/>
              <a:t>TW transfers amount from Worksheet F Line 1 to 1040 Line 37a Total Taxes Paid</a:t>
            </a:r>
          </a:p>
          <a:p>
            <a:pPr lvl="1"/>
            <a:r>
              <a:rPr lang="en-US" altLang="en-US" dirty="0" smtClean="0"/>
              <a:t>May need to adjust Line 37a via a scratch pad if PTR base year was used on Worksheet F for PTR recipient</a:t>
            </a:r>
          </a:p>
          <a:p>
            <a:pPr lvl="2"/>
            <a:r>
              <a:rPr lang="en-US" altLang="en-US" dirty="0" smtClean="0"/>
              <a:t>Enter PTR amount with a negative sign on scratch pad to zero out PTR base year amount</a:t>
            </a:r>
          </a:p>
          <a:p>
            <a:pPr lvl="2"/>
            <a:r>
              <a:rPr lang="en-US" altLang="en-US" dirty="0" smtClean="0"/>
              <a:t>Enter total taxes paid on next line of scratch pad</a:t>
            </a:r>
          </a:p>
          <a:p>
            <a:pPr lvl="2"/>
            <a:r>
              <a:rPr lang="en-US" altLang="en-US" dirty="0" smtClean="0"/>
              <a:t>Refer to TaxPrep4Free.org NJ Special Handling Document Page 5</a:t>
            </a:r>
          </a:p>
          <a:p>
            <a:r>
              <a:rPr lang="en-US" altLang="en-US" sz="2800" dirty="0" smtClean="0"/>
              <a:t>Line 37b  Block, Lot and Qualifier #s for Property</a:t>
            </a:r>
          </a:p>
          <a:p>
            <a:r>
              <a:rPr lang="en-US" altLang="en-US" sz="2800" dirty="0" smtClean="0"/>
              <a:t>Line 37c  Municipality Code </a:t>
            </a:r>
          </a:p>
          <a:p>
            <a:pPr lvl="1"/>
            <a:r>
              <a:rPr lang="en-US" altLang="en-US" sz="2600" dirty="0" smtClean="0"/>
              <a:t>Does not transfer from NJ 1040 Page 1</a:t>
            </a:r>
          </a:p>
          <a:p>
            <a:endParaRPr lang="en-US" altLang="en-US" sz="2800" dirty="0" smtClean="0"/>
          </a:p>
        </p:txBody>
      </p:sp>
      <p:pic>
        <p:nvPicPr>
          <p:cNvPr id="8" name="Picture 7"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612648" cy="344615"/>
          </a:xfrm>
          <a:prstGeom prst="rect">
            <a:avLst/>
          </a:prstGeom>
        </p:spPr>
      </p:pic>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31</a:t>
            </a:fld>
            <a:endParaRPr lang="en-US"/>
          </a:p>
        </p:txBody>
      </p:sp>
    </p:spTree>
    <p:extLst>
      <p:ext uri="{BB962C8B-B14F-4D97-AF65-F5344CB8AC3E}">
        <p14:creationId xmlns:p14="http://schemas.microsoft.com/office/powerpoint/2010/main" val="1350974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b="1754"/>
          <a:stretch>
            <a:fillRect/>
          </a:stretch>
        </p:blipFill>
        <p:spPr bwMode="auto">
          <a:xfrm>
            <a:off x="609600" y="1676400"/>
            <a:ext cx="8077200" cy="4419600"/>
          </a:xfrm>
          <a:prstGeom prst="rect">
            <a:avLst/>
          </a:prstGeom>
          <a:noFill/>
          <a:ln w="9525">
            <a:noFill/>
            <a:miter lim="800000"/>
            <a:headEnd/>
            <a:tailEnd/>
          </a:ln>
        </p:spPr>
      </p:pic>
      <p:sp>
        <p:nvSpPr>
          <p:cNvPr id="325635" name="Title 1"/>
          <p:cNvSpPr>
            <a:spLocks noGrp="1"/>
          </p:cNvSpPr>
          <p:nvPr>
            <p:ph type="title"/>
          </p:nvPr>
        </p:nvSpPr>
        <p:spPr/>
        <p:txBody>
          <a:bodyPr>
            <a:noAutofit/>
          </a:bodyPr>
          <a:lstStyle/>
          <a:p>
            <a:r>
              <a:rPr lang="en-US" altLang="en-US" sz="3400" dirty="0" smtClean="0"/>
              <a:t>Homeowner – </a:t>
            </a:r>
            <a:br>
              <a:rPr lang="en-US" altLang="en-US" sz="3400" dirty="0" smtClean="0"/>
            </a:br>
            <a:r>
              <a:rPr lang="en-US" altLang="en-US" sz="3400" dirty="0" smtClean="0"/>
              <a:t>TW Property Taxes Paid – NJ 1040 Page 3 Line 37a-37c</a:t>
            </a:r>
          </a:p>
        </p:txBody>
      </p:sp>
      <p:sp>
        <p:nvSpPr>
          <p:cNvPr id="6" name="TextBox 5"/>
          <p:cNvSpPr txBox="1"/>
          <p:nvPr/>
        </p:nvSpPr>
        <p:spPr>
          <a:xfrm>
            <a:off x="2133600" y="2438400"/>
            <a:ext cx="4891088" cy="923925"/>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solidFill>
                  <a:srgbClr val="001132"/>
                </a:solidFill>
                <a:latin typeface="Arial" charset="0"/>
                <a:cs typeface="Arial" charset="0"/>
              </a:rPr>
              <a:t>TW transfers from Worksheet F; adjust </a:t>
            </a:r>
          </a:p>
          <a:p>
            <a:pPr eaLnBrk="1" hangingPunct="1">
              <a:defRPr/>
            </a:pPr>
            <a:r>
              <a:rPr lang="en-US" b="1" dirty="0">
                <a:solidFill>
                  <a:srgbClr val="001132"/>
                </a:solidFill>
                <a:latin typeface="Arial" charset="0"/>
                <a:cs typeface="Arial" charset="0"/>
              </a:rPr>
              <a:t>via scratch pad if PTR base year  was used</a:t>
            </a:r>
          </a:p>
          <a:p>
            <a:pPr eaLnBrk="1" hangingPunct="1">
              <a:defRPr/>
            </a:pPr>
            <a:r>
              <a:rPr lang="en-US" b="1" dirty="0">
                <a:solidFill>
                  <a:srgbClr val="001132"/>
                </a:solidFill>
                <a:latin typeface="Arial" charset="0"/>
                <a:cs typeface="Arial" charset="0"/>
              </a:rPr>
              <a:t>on Worksheet F</a:t>
            </a:r>
          </a:p>
        </p:txBody>
      </p:sp>
      <p:sp>
        <p:nvSpPr>
          <p:cNvPr id="7" name="Oval 4"/>
          <p:cNvSpPr>
            <a:spLocks noChangeArrowheads="1"/>
          </p:cNvSpPr>
          <p:nvPr/>
        </p:nvSpPr>
        <p:spPr bwMode="auto">
          <a:xfrm>
            <a:off x="8001000" y="3429000"/>
            <a:ext cx="762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sp>
        <p:nvSpPr>
          <p:cNvPr id="14" name="TextBox 13"/>
          <p:cNvSpPr txBox="1"/>
          <p:nvPr/>
        </p:nvSpPr>
        <p:spPr>
          <a:xfrm>
            <a:off x="4343400" y="3886200"/>
            <a:ext cx="2736647"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Block, lot &amp; qualifier #s</a:t>
            </a:r>
            <a:endParaRPr lang="en-US" b="1" dirty="0"/>
          </a:p>
        </p:txBody>
      </p:sp>
      <p:sp>
        <p:nvSpPr>
          <p:cNvPr id="16" name="Oval 4"/>
          <p:cNvSpPr>
            <a:spLocks noChangeArrowheads="1"/>
          </p:cNvSpPr>
          <p:nvPr/>
        </p:nvSpPr>
        <p:spPr bwMode="auto">
          <a:xfrm>
            <a:off x="1600200" y="4267200"/>
            <a:ext cx="5486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sp>
        <p:nvSpPr>
          <p:cNvPr id="21" name="TextBox 20"/>
          <p:cNvSpPr txBox="1"/>
          <p:nvPr/>
        </p:nvSpPr>
        <p:spPr>
          <a:xfrm>
            <a:off x="5715000" y="5638800"/>
            <a:ext cx="2121093"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Municipality code</a:t>
            </a:r>
            <a:endParaRPr lang="en-US" b="1" dirty="0"/>
          </a:p>
        </p:txBody>
      </p:sp>
      <p:sp>
        <p:nvSpPr>
          <p:cNvPr id="22" name="Oval 4"/>
          <p:cNvSpPr>
            <a:spLocks noChangeArrowheads="1"/>
          </p:cNvSpPr>
          <p:nvPr/>
        </p:nvSpPr>
        <p:spPr bwMode="auto">
          <a:xfrm>
            <a:off x="6858000" y="4724400"/>
            <a:ext cx="762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pic>
        <p:nvPicPr>
          <p:cNvPr id="2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NJ TaxWise" title="NJ TaxWis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90600"/>
            <a:ext cx="612648" cy="344615"/>
          </a:xfrm>
          <a:prstGeom prst="rect">
            <a:avLst/>
          </a:prstGeom>
        </p:spPr>
      </p:pic>
      <p:cxnSp>
        <p:nvCxnSpPr>
          <p:cNvPr id="18" name="Straight Arrow Connector 17"/>
          <p:cNvCxnSpPr>
            <a:stCxn id="6" idx="3"/>
            <a:endCxn id="7" idx="1"/>
          </p:cNvCxnSpPr>
          <p:nvPr/>
        </p:nvCxnSpPr>
        <p:spPr bwMode="auto">
          <a:xfrm>
            <a:off x="7024688" y="2900363"/>
            <a:ext cx="1087904" cy="606752"/>
          </a:xfrm>
          <a:prstGeom prst="straightConnector1">
            <a:avLst/>
          </a:prstGeom>
          <a:noFill/>
          <a:ln w="38100" cap="flat" cmpd="sng" algn="ctr">
            <a:solidFill>
              <a:srgbClr val="FF0000"/>
            </a:solidFill>
            <a:prstDash val="solid"/>
            <a:round/>
            <a:headEnd type="none" w="med" len="med"/>
            <a:tailEnd type="triangle"/>
          </a:ln>
          <a:effectLst/>
        </p:spPr>
      </p:cxnSp>
      <p:cxnSp>
        <p:nvCxnSpPr>
          <p:cNvPr id="27" name="Straight Arrow Connector 26"/>
          <p:cNvCxnSpPr/>
          <p:nvPr/>
        </p:nvCxnSpPr>
        <p:spPr bwMode="auto">
          <a:xfrm flipH="1" flipV="1">
            <a:off x="7315201" y="5257800"/>
            <a:ext cx="380999" cy="3810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a:p>
        </p:txBody>
      </p:sp>
      <p:sp>
        <p:nvSpPr>
          <p:cNvPr id="29" name="TextBox 28"/>
          <p:cNvSpPr txBox="1"/>
          <p:nvPr/>
        </p:nvSpPr>
        <p:spPr>
          <a:xfrm>
            <a:off x="990600" y="5943600"/>
            <a:ext cx="4425250" cy="646331"/>
          </a:xfrm>
          <a:prstGeom prst="rect">
            <a:avLst/>
          </a:prstGeom>
          <a:solidFill>
            <a:schemeClr val="accent5">
              <a:lumMod val="75000"/>
            </a:schemeClr>
          </a:solidFill>
        </p:spPr>
        <p:txBody>
          <a:bodyPr wrap="none" rtlCol="0">
            <a:spAutoFit/>
          </a:bodyPr>
          <a:lstStyle/>
          <a:p>
            <a:r>
              <a:rPr lang="en-US" b="1" dirty="0" smtClean="0"/>
              <a:t>Do not check unless paper Worksheet </a:t>
            </a:r>
          </a:p>
          <a:p>
            <a:r>
              <a:rPr lang="en-US" b="1" dirty="0" smtClean="0"/>
              <a:t>F-1 was used (TW error in wording)</a:t>
            </a:r>
            <a:endParaRPr lang="en-US" b="1" dirty="0"/>
          </a:p>
        </p:txBody>
      </p:sp>
      <p:sp>
        <p:nvSpPr>
          <p:cNvPr id="31" name="Oval 4"/>
          <p:cNvSpPr>
            <a:spLocks noChangeArrowheads="1"/>
          </p:cNvSpPr>
          <p:nvPr/>
        </p:nvSpPr>
        <p:spPr bwMode="auto">
          <a:xfrm>
            <a:off x="6781800" y="525780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cxnSp>
        <p:nvCxnSpPr>
          <p:cNvPr id="32" name="Straight Arrow Connector 31"/>
          <p:cNvCxnSpPr>
            <a:endCxn id="31" idx="2"/>
          </p:cNvCxnSpPr>
          <p:nvPr/>
        </p:nvCxnSpPr>
        <p:spPr bwMode="auto">
          <a:xfrm flipV="1">
            <a:off x="4419600" y="5448300"/>
            <a:ext cx="2362200" cy="49530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871098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6" grpId="0" animBg="1" autoUpdateAnimBg="0"/>
      <p:bldP spid="22" grpId="0" animBg="1" autoUpdateAnimBg="0"/>
      <p:bldP spid="3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9010" name="Straight Arrow Connector 12"/>
          <p:cNvCxnSpPr>
            <a:cxnSpLocks noChangeShapeType="1"/>
          </p:cNvCxnSpPr>
          <p:nvPr/>
        </p:nvCxnSpPr>
        <p:spPr bwMode="auto">
          <a:xfrm>
            <a:off x="6629400" y="2209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99011" name="Title 1"/>
          <p:cNvSpPr>
            <a:spLocks noGrp="1"/>
          </p:cNvSpPr>
          <p:nvPr>
            <p:ph type="title"/>
          </p:nvPr>
        </p:nvSpPr>
        <p:spPr/>
        <p:txBody>
          <a:bodyPr>
            <a:normAutofit fontScale="90000"/>
          </a:bodyPr>
          <a:lstStyle/>
          <a:p>
            <a:r>
              <a:rPr lang="en-US" altLang="en-US" smtClean="0">
                <a:solidFill>
                  <a:srgbClr val="00B050"/>
                </a:solidFill>
              </a:rPr>
              <a:t>Renter –</a:t>
            </a:r>
            <a:br>
              <a:rPr lang="en-US" altLang="en-US" smtClean="0">
                <a:solidFill>
                  <a:srgbClr val="00B050"/>
                </a:solidFill>
              </a:rPr>
            </a:br>
            <a:r>
              <a:rPr lang="en-US" altLang="en-US" smtClean="0"/>
              <a:t>Rent on Worksheet F</a:t>
            </a:r>
          </a:p>
        </p:txBody>
      </p:sp>
      <p:pic>
        <p:nvPicPr>
          <p:cNvPr id="29901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26471" t="34306" r="10783" b="23843"/>
          <a:stretch>
            <a:fillRect/>
          </a:stretch>
        </p:blipFill>
        <p:spPr>
          <a:xfrm>
            <a:off x="609600" y="1524000"/>
            <a:ext cx="7924800" cy="4343400"/>
          </a:xfrm>
          <a:ln>
            <a:solidFill>
              <a:srgbClr val="001132"/>
            </a:solidFill>
            <a:miter lim="800000"/>
            <a:headEnd/>
            <a:tailEnd/>
          </a:ln>
        </p:spPr>
      </p:pic>
      <p:sp>
        <p:nvSpPr>
          <p:cNvPr id="299014" name="Oval 5"/>
          <p:cNvSpPr>
            <a:spLocks noChangeArrowheads="1"/>
          </p:cNvSpPr>
          <p:nvPr/>
        </p:nvSpPr>
        <p:spPr bwMode="auto">
          <a:xfrm>
            <a:off x="6781800" y="3048000"/>
            <a:ext cx="685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99015" name="Oval 6"/>
          <p:cNvSpPr>
            <a:spLocks noChangeArrowheads="1"/>
          </p:cNvSpPr>
          <p:nvPr/>
        </p:nvSpPr>
        <p:spPr bwMode="auto">
          <a:xfrm>
            <a:off x="7848600" y="3886200"/>
            <a:ext cx="685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8" name="TextBox 7"/>
          <p:cNvSpPr txBox="1"/>
          <p:nvPr/>
        </p:nvSpPr>
        <p:spPr>
          <a:xfrm>
            <a:off x="3962400" y="2846388"/>
            <a:ext cx="1879810" cy="430887"/>
          </a:xfrm>
          <a:prstGeom prst="rect">
            <a:avLst/>
          </a:prstGeom>
          <a:solidFill>
            <a:schemeClr val="accent5">
              <a:lumMod val="75000"/>
            </a:schemeClr>
          </a:solidFill>
          <a:ln>
            <a:solidFill>
              <a:schemeClr val="tx1"/>
            </a:solidFill>
          </a:ln>
        </p:spPr>
        <p:txBody>
          <a:bodyPr wrap="none">
            <a:spAutoFit/>
          </a:bodyPr>
          <a:lstStyle/>
          <a:p>
            <a:pPr eaLnBrk="1" fontAlgn="auto" hangingPunct="1">
              <a:spcBef>
                <a:spcPts val="0"/>
              </a:spcBef>
              <a:spcAft>
                <a:spcPts val="0"/>
              </a:spcAft>
              <a:defRPr/>
            </a:pPr>
            <a:r>
              <a:rPr lang="en-US" sz="2200" b="1" dirty="0">
                <a:latin typeface="+mn-lt"/>
                <a:ea typeface="+mn-ea"/>
              </a:rPr>
              <a:t>Total </a:t>
            </a:r>
            <a:r>
              <a:rPr lang="en-US" sz="2200" b="1" dirty="0" smtClean="0">
                <a:latin typeface="+mn-lt"/>
                <a:ea typeface="+mn-ea"/>
              </a:rPr>
              <a:t>rent paid</a:t>
            </a:r>
            <a:endParaRPr lang="en-US" sz="2200" b="1" dirty="0">
              <a:latin typeface="+mn-lt"/>
              <a:ea typeface="+mn-ea"/>
            </a:endParaRPr>
          </a:p>
        </p:txBody>
      </p:sp>
      <p:cxnSp>
        <p:nvCxnSpPr>
          <p:cNvPr id="299017" name="Straight Arrow Connector 9"/>
          <p:cNvCxnSpPr>
            <a:cxnSpLocks noChangeShapeType="1"/>
          </p:cNvCxnSpPr>
          <p:nvPr/>
        </p:nvCxnSpPr>
        <p:spPr bwMode="auto">
          <a:xfrm>
            <a:off x="5867400" y="3124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1" name="TextBox 10"/>
          <p:cNvSpPr txBox="1"/>
          <p:nvPr/>
        </p:nvSpPr>
        <p:spPr>
          <a:xfrm>
            <a:off x="5486400" y="4267200"/>
            <a:ext cx="1793875" cy="769938"/>
          </a:xfrm>
          <a:prstGeom prst="rect">
            <a:avLst/>
          </a:prstGeom>
          <a:solidFill>
            <a:schemeClr val="accent5">
              <a:lumMod val="75000"/>
            </a:schemeClr>
          </a:solidFill>
          <a:ln>
            <a:solidFill>
              <a:srgbClr val="001132"/>
            </a:solidFill>
          </a:ln>
        </p:spPr>
        <p:txBody>
          <a:bodyPr wrap="none">
            <a:spAutoFit/>
          </a:bodyPr>
          <a:lstStyle/>
          <a:p>
            <a:pPr eaLnBrk="1" fontAlgn="auto" hangingPunct="1">
              <a:spcBef>
                <a:spcPts val="0"/>
              </a:spcBef>
              <a:spcAft>
                <a:spcPts val="0"/>
              </a:spcAft>
              <a:defRPr/>
            </a:pPr>
            <a:r>
              <a:rPr lang="en-US" sz="2200" b="1" dirty="0">
                <a:latin typeface="+mn-lt"/>
                <a:ea typeface="+mn-ea"/>
              </a:rPr>
              <a:t>TW calculates</a:t>
            </a:r>
          </a:p>
          <a:p>
            <a:pPr eaLnBrk="1" fontAlgn="auto" hangingPunct="1">
              <a:spcBef>
                <a:spcPts val="0"/>
              </a:spcBef>
              <a:spcAft>
                <a:spcPts val="0"/>
              </a:spcAft>
              <a:defRPr/>
            </a:pPr>
            <a:r>
              <a:rPr lang="en-US" sz="2200" b="1" dirty="0">
                <a:latin typeface="+mn-lt"/>
                <a:ea typeface="+mn-ea"/>
              </a:rPr>
              <a:t>18% </a:t>
            </a:r>
            <a:r>
              <a:rPr lang="en-US" sz="2200" b="1" dirty="0" smtClean="0">
                <a:latin typeface="+mn-lt"/>
                <a:ea typeface="+mn-ea"/>
              </a:rPr>
              <a:t>of rent</a:t>
            </a:r>
            <a:endParaRPr lang="en-US" sz="2200" b="1" dirty="0">
              <a:latin typeface="+mn-lt"/>
              <a:ea typeface="+mn-ea"/>
            </a:endParaRPr>
          </a:p>
        </p:txBody>
      </p:sp>
      <p:pic>
        <p:nvPicPr>
          <p:cNvPr id="1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NJ TaxWise" title="NJ TaxWis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90600"/>
            <a:ext cx="612648" cy="344615"/>
          </a:xfrm>
          <a:prstGeom prst="rect">
            <a:avLst/>
          </a:prstGeom>
        </p:spPr>
      </p:pic>
      <p:cxnSp>
        <p:nvCxnSpPr>
          <p:cNvPr id="18" name="Straight Arrow Connector 17"/>
          <p:cNvCxnSpPr>
            <a:stCxn id="8" idx="3"/>
            <a:endCxn id="299014" idx="2"/>
          </p:cNvCxnSpPr>
          <p:nvPr/>
        </p:nvCxnSpPr>
        <p:spPr bwMode="auto">
          <a:xfrm>
            <a:off x="5842210" y="3061832"/>
            <a:ext cx="939590" cy="176668"/>
          </a:xfrm>
          <a:prstGeom prst="straightConnector1">
            <a:avLst/>
          </a:prstGeom>
          <a:noFill/>
          <a:ln w="38100" cap="flat" cmpd="sng" algn="ctr">
            <a:solidFill>
              <a:srgbClr val="FF0000"/>
            </a:solidFill>
            <a:prstDash val="solid"/>
            <a:round/>
            <a:headEnd type="none" w="med" len="med"/>
            <a:tailEnd type="triangle"/>
          </a:ln>
          <a:effectLst/>
        </p:spPr>
      </p:cxnSp>
      <p:cxnSp>
        <p:nvCxnSpPr>
          <p:cNvPr id="22" name="Straight Arrow Connector 21"/>
          <p:cNvCxnSpPr>
            <a:endCxn id="299015" idx="3"/>
          </p:cNvCxnSpPr>
          <p:nvPr/>
        </p:nvCxnSpPr>
        <p:spPr bwMode="auto">
          <a:xfrm flipV="1">
            <a:off x="7315200" y="4211404"/>
            <a:ext cx="633833" cy="2844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33</a:t>
            </a:fld>
            <a:endParaRPr lang="en-US"/>
          </a:p>
        </p:txBody>
      </p:sp>
      <p:sp>
        <p:nvSpPr>
          <p:cNvPr id="24" name="TextBox 23"/>
          <p:cNvSpPr txBox="1"/>
          <p:nvPr/>
        </p:nvSpPr>
        <p:spPr>
          <a:xfrm>
            <a:off x="1828800" y="6019800"/>
            <a:ext cx="6012030" cy="430887"/>
          </a:xfrm>
          <a:prstGeom prst="rect">
            <a:avLst/>
          </a:prstGeom>
          <a:noFill/>
        </p:spPr>
        <p:txBody>
          <a:bodyPr wrap="none" rtlCol="0">
            <a:spAutoFit/>
          </a:bodyPr>
          <a:lstStyle/>
          <a:p>
            <a:r>
              <a:rPr lang="en-US" sz="2200" dirty="0" smtClean="0">
                <a:solidFill>
                  <a:srgbClr val="FF0000"/>
                </a:solidFill>
              </a:rPr>
              <a:t>For mobile home owner, enter site fees as rent</a:t>
            </a:r>
            <a:endParaRPr lang="en-US" sz="2200" dirty="0">
              <a:solidFill>
                <a:srgbClr val="FF0000"/>
              </a:solidFill>
            </a:endParaRPr>
          </a:p>
        </p:txBody>
      </p:sp>
    </p:spTree>
    <p:extLst>
      <p:ext uri="{BB962C8B-B14F-4D97-AF65-F5344CB8AC3E}">
        <p14:creationId xmlns:p14="http://schemas.microsoft.com/office/powerpoint/2010/main" val="546802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normAutofit fontScale="90000"/>
          </a:bodyPr>
          <a:lstStyle/>
          <a:p>
            <a:r>
              <a:rPr lang="en-US" altLang="en-US" dirty="0" smtClean="0"/>
              <a:t>Interest You Paid – Schedule A Lines </a:t>
            </a:r>
            <a:br>
              <a:rPr lang="en-US" altLang="en-US" dirty="0" smtClean="0"/>
            </a:br>
            <a:r>
              <a:rPr lang="en-US" altLang="en-US" dirty="0" smtClean="0"/>
              <a:t>10 - 14</a:t>
            </a:r>
          </a:p>
        </p:txBody>
      </p:sp>
      <p:sp>
        <p:nvSpPr>
          <p:cNvPr id="772099" name="Rectangle 3"/>
          <p:cNvSpPr>
            <a:spLocks noGrp="1" noChangeArrowheads="1"/>
          </p:cNvSpPr>
          <p:nvPr>
            <p:ph idx="1"/>
          </p:nvPr>
        </p:nvSpPr>
        <p:spPr>
          <a:xfrm>
            <a:off x="609600" y="1524000"/>
            <a:ext cx="8077200" cy="4800600"/>
          </a:xfrm>
        </p:spPr>
        <p:txBody>
          <a:bodyPr>
            <a:normAutofit lnSpcReduction="10000"/>
          </a:bodyPr>
          <a:lstStyle/>
          <a:p>
            <a:pPr>
              <a:lnSpc>
                <a:spcPct val="90000"/>
              </a:lnSpc>
            </a:pPr>
            <a:r>
              <a:rPr lang="en-US" altLang="en-US" sz="2800" dirty="0" smtClean="0"/>
              <a:t>Home mortgage interest (includes Home Equity loan interest) </a:t>
            </a:r>
          </a:p>
          <a:p>
            <a:pPr lvl="1">
              <a:lnSpc>
                <a:spcPct val="90000"/>
              </a:lnSpc>
            </a:pPr>
            <a:r>
              <a:rPr lang="en-US" altLang="en-US" sz="2400" dirty="0" smtClean="0"/>
              <a:t>Line 10 – Interest/Points from Form 1098</a:t>
            </a:r>
          </a:p>
          <a:p>
            <a:pPr lvl="1">
              <a:lnSpc>
                <a:spcPct val="90000"/>
              </a:lnSpc>
            </a:pPr>
            <a:r>
              <a:rPr lang="en-US" altLang="en-US" sz="2400" dirty="0" smtClean="0"/>
              <a:t>Line 11 – Interest if no Form 1098</a:t>
            </a:r>
          </a:p>
          <a:p>
            <a:pPr lvl="1">
              <a:lnSpc>
                <a:spcPct val="90000"/>
              </a:lnSpc>
            </a:pPr>
            <a:r>
              <a:rPr lang="en-US" altLang="en-US" sz="2400" dirty="0" smtClean="0"/>
              <a:t>Line 12 – Points not reported on Form 1098</a:t>
            </a:r>
          </a:p>
          <a:p>
            <a:pPr lvl="1">
              <a:lnSpc>
                <a:spcPct val="90000"/>
              </a:lnSpc>
            </a:pPr>
            <a:r>
              <a:rPr lang="en-US" altLang="en-US" sz="2400" dirty="0" smtClean="0"/>
              <a:t>Line 13 – </a:t>
            </a:r>
            <a:r>
              <a:rPr lang="en-US" altLang="en-US" sz="2400" b="1" dirty="0" smtClean="0"/>
              <a:t>Qualified</a:t>
            </a:r>
            <a:r>
              <a:rPr lang="en-US" altLang="en-US" sz="2400" dirty="0" smtClean="0"/>
              <a:t> Mortgage Insurance Premium</a:t>
            </a:r>
          </a:p>
          <a:p>
            <a:pPr lvl="2">
              <a:lnSpc>
                <a:spcPct val="90000"/>
              </a:lnSpc>
            </a:pPr>
            <a:r>
              <a:rPr lang="en-US" altLang="en-US" sz="2000" dirty="0" smtClean="0"/>
              <a:t>Mortgage Insurance Premium paid in connection with a loan issued AFTER 12/31/06 is deductible as an interest deduction</a:t>
            </a:r>
          </a:p>
          <a:p>
            <a:pPr>
              <a:lnSpc>
                <a:spcPct val="90000"/>
              </a:lnSpc>
            </a:pPr>
            <a:r>
              <a:rPr lang="en-US" altLang="en-US" sz="2800" dirty="0" smtClean="0"/>
              <a:t>Investment interest</a:t>
            </a:r>
          </a:p>
          <a:p>
            <a:pPr lvl="1">
              <a:lnSpc>
                <a:spcPct val="90000"/>
              </a:lnSpc>
            </a:pPr>
            <a:r>
              <a:rPr lang="en-US" altLang="en-US" sz="2400" dirty="0" smtClean="0"/>
              <a:t>Line 14 (If Form 4952 is required, then Out Of Scope – see Schedule A instructions)</a:t>
            </a:r>
          </a:p>
          <a:p>
            <a:pPr>
              <a:lnSpc>
                <a:spcPct val="90000"/>
              </a:lnSpc>
            </a:pPr>
            <a:r>
              <a:rPr lang="en-US" altLang="en-US" sz="2800" dirty="0" smtClean="0"/>
              <a:t>Reverse mortgage interest</a:t>
            </a:r>
          </a:p>
          <a:p>
            <a:pPr lvl="1">
              <a:lnSpc>
                <a:spcPct val="90000"/>
              </a:lnSpc>
            </a:pPr>
            <a:r>
              <a:rPr lang="en-US" altLang="en-US" sz="2400" dirty="0" smtClean="0"/>
              <a:t>No income tax consequences - ignore</a:t>
            </a:r>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34</a:t>
            </a:fld>
            <a:endParaRPr lang="en-US"/>
          </a:p>
        </p:txBody>
      </p:sp>
    </p:spTree>
    <p:extLst>
      <p:ext uri="{BB962C8B-B14F-4D97-AF65-F5344CB8AC3E}">
        <p14:creationId xmlns:p14="http://schemas.microsoft.com/office/powerpoint/2010/main" val="16962046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Title 1"/>
          <p:cNvSpPr>
            <a:spLocks noGrp="1"/>
          </p:cNvSpPr>
          <p:nvPr>
            <p:ph type="title"/>
          </p:nvPr>
        </p:nvSpPr>
        <p:spPr/>
        <p:txBody>
          <a:bodyPr>
            <a:normAutofit fontScale="90000"/>
          </a:bodyPr>
          <a:lstStyle/>
          <a:p>
            <a:r>
              <a:rPr lang="en-US" altLang="en-US" smtClean="0"/>
              <a:t>TW- Interest You Paid – </a:t>
            </a:r>
            <a:br>
              <a:rPr lang="en-US" altLang="en-US" smtClean="0"/>
            </a:br>
            <a:r>
              <a:rPr lang="en-US" altLang="en-US" smtClean="0"/>
              <a:t>Schedule A</a:t>
            </a:r>
          </a:p>
        </p:txBody>
      </p:sp>
      <p:pic>
        <p:nvPicPr>
          <p:cNvPr id="6146" name="Picture 2"/>
          <p:cNvPicPr>
            <a:picLocks noGrp="1" noChangeAspect="1" noChangeArrowheads="1"/>
          </p:cNvPicPr>
          <p:nvPr>
            <p:ph idx="1"/>
          </p:nvPr>
        </p:nvPicPr>
        <p:blipFill>
          <a:blip r:embed="rId3" cstate="print"/>
          <a:srcRect/>
          <a:stretch>
            <a:fillRect/>
          </a:stretch>
        </p:blipFill>
        <p:spPr bwMode="auto">
          <a:xfrm>
            <a:off x="609600" y="1600200"/>
            <a:ext cx="8077200" cy="4400411"/>
          </a:xfrm>
          <a:prstGeom prst="rect">
            <a:avLst/>
          </a:prstGeom>
          <a:noFill/>
          <a:ln w="9525">
            <a:noFill/>
            <a:miter lim="800000"/>
            <a:headEnd/>
            <a:tailEnd/>
          </a:ln>
        </p:spPr>
      </p:pic>
      <p:sp>
        <p:nvSpPr>
          <p:cNvPr id="7" name="Oval 4"/>
          <p:cNvSpPr>
            <a:spLocks noChangeArrowheads="1"/>
          </p:cNvSpPr>
          <p:nvPr/>
        </p:nvSpPr>
        <p:spPr bwMode="auto">
          <a:xfrm>
            <a:off x="5638800" y="3124200"/>
            <a:ext cx="838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45096" name="TextBox 2"/>
          <p:cNvSpPr txBox="1">
            <a:spLocks noChangeArrowheads="1"/>
          </p:cNvSpPr>
          <p:nvPr/>
        </p:nvSpPr>
        <p:spPr bwMode="auto">
          <a:xfrm>
            <a:off x="6400800" y="3810000"/>
            <a:ext cx="2031325" cy="369332"/>
          </a:xfrm>
          <a:prstGeom prst="rect">
            <a:avLst/>
          </a:prstGeom>
          <a:solidFill>
            <a:schemeClr val="accent1"/>
          </a:solidFill>
          <a:ln w="9525">
            <a:solidFill>
              <a:schemeClr val="tx1"/>
            </a:solidFill>
            <a:miter lim="800000"/>
            <a:headEnd/>
            <a:tailEnd/>
          </a:ln>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From </a:t>
            </a:r>
            <a:r>
              <a:rPr lang="en-US" altLang="en-US" sz="1800" b="1" dirty="0" smtClean="0">
                <a:latin typeface="Arial" panose="020B0604020202020204" pitchFamily="34" charset="0"/>
                <a:cs typeface="Arial" panose="020B0604020202020204" pitchFamily="34" charset="0"/>
              </a:rPr>
              <a:t>1098 Box </a:t>
            </a:r>
            <a:r>
              <a:rPr lang="en-US" altLang="en-US" sz="1800" b="1" dirty="0">
                <a:latin typeface="Arial" panose="020B0604020202020204" pitchFamily="34" charset="0"/>
                <a:cs typeface="Arial" panose="020B0604020202020204" pitchFamily="34" charset="0"/>
              </a:rPr>
              <a:t>1</a:t>
            </a:r>
          </a:p>
        </p:txBody>
      </p:sp>
      <p:sp>
        <p:nvSpPr>
          <p:cNvPr id="10" name="Oval 4"/>
          <p:cNvSpPr>
            <a:spLocks noChangeArrowheads="1"/>
          </p:cNvSpPr>
          <p:nvPr/>
        </p:nvSpPr>
        <p:spPr bwMode="auto">
          <a:xfrm>
            <a:off x="5943600" y="51054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5029200" y="5638800"/>
            <a:ext cx="3544560"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Mortgage insurance premiums</a:t>
            </a:r>
            <a:endParaRPr lang="en-US" b="1" dirty="0"/>
          </a:p>
        </p:txBody>
      </p:sp>
      <p:pic>
        <p:nvPicPr>
          <p:cNvPr id="14" name="Picture 13"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16" name="Straight Arrow Connector 15"/>
          <p:cNvCxnSpPr/>
          <p:nvPr/>
        </p:nvCxnSpPr>
        <p:spPr bwMode="auto">
          <a:xfrm flipH="1" flipV="1">
            <a:off x="6324600" y="3505200"/>
            <a:ext cx="381000" cy="304800"/>
          </a:xfrm>
          <a:prstGeom prst="straightConnector1">
            <a:avLst/>
          </a:prstGeom>
          <a:noFill/>
          <a:ln w="38100" cap="flat" cmpd="sng" algn="ctr">
            <a:solidFill>
              <a:srgbClr val="FF0000"/>
            </a:solidFill>
            <a:prstDash val="solid"/>
            <a:round/>
            <a:headEnd type="none" w="med" len="med"/>
            <a:tailEnd type="triangle"/>
          </a:ln>
          <a:effectLst/>
        </p:spPr>
      </p:cxnSp>
      <p:cxnSp>
        <p:nvCxnSpPr>
          <p:cNvPr id="20" name="Straight Arrow Connector 19"/>
          <p:cNvCxnSpPr>
            <a:stCxn id="11" idx="0"/>
          </p:cNvCxnSpPr>
          <p:nvPr/>
        </p:nvCxnSpPr>
        <p:spPr bwMode="auto">
          <a:xfrm flipH="1" flipV="1">
            <a:off x="6477000" y="5410200"/>
            <a:ext cx="324480" cy="2286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35</a:t>
            </a:fld>
            <a:endParaRPr lang="en-US"/>
          </a:p>
        </p:txBody>
      </p:sp>
    </p:spTree>
    <p:extLst>
      <p:ext uri="{BB962C8B-B14F-4D97-AF65-F5344CB8AC3E}">
        <p14:creationId xmlns:p14="http://schemas.microsoft.com/office/powerpoint/2010/main" val="1881663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450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5096"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p:txBody>
          <a:bodyPr>
            <a:normAutofit fontScale="90000"/>
          </a:bodyPr>
          <a:lstStyle/>
          <a:p>
            <a:r>
              <a:rPr lang="en-US" altLang="en-US" dirty="0" smtClean="0"/>
              <a:t>Cash Gifts To Charity – Schedule A – Lines 16 - 19</a:t>
            </a:r>
          </a:p>
        </p:txBody>
      </p:sp>
      <p:sp>
        <p:nvSpPr>
          <p:cNvPr id="776195" name="Rectangle 3"/>
          <p:cNvSpPr>
            <a:spLocks noGrp="1" noChangeArrowheads="1"/>
          </p:cNvSpPr>
          <p:nvPr>
            <p:ph idx="1"/>
          </p:nvPr>
        </p:nvSpPr>
        <p:spPr/>
        <p:txBody>
          <a:bodyPr/>
          <a:lstStyle/>
          <a:p>
            <a:pPr>
              <a:lnSpc>
                <a:spcPct val="90000"/>
              </a:lnSpc>
            </a:pPr>
            <a:r>
              <a:rPr lang="en-US" altLang="en-US" dirty="0" smtClean="0"/>
              <a:t>Cash or check gifts – Line 16</a:t>
            </a:r>
          </a:p>
          <a:p>
            <a:pPr lvl="1">
              <a:lnSpc>
                <a:spcPct val="90000"/>
              </a:lnSpc>
            </a:pPr>
            <a:r>
              <a:rPr lang="en-US" altLang="en-US" b="1" dirty="0" smtClean="0"/>
              <a:t>Any &amp; All </a:t>
            </a:r>
            <a:r>
              <a:rPr lang="en-US" altLang="en-US" dirty="0" smtClean="0"/>
              <a:t>cash and check contributions must be supported by:</a:t>
            </a:r>
          </a:p>
          <a:p>
            <a:pPr lvl="2">
              <a:lnSpc>
                <a:spcPct val="90000"/>
              </a:lnSpc>
            </a:pPr>
            <a:r>
              <a:rPr lang="en-US" altLang="en-US" dirty="0" smtClean="0"/>
              <a:t>Bank record (check or statement) or receipt</a:t>
            </a:r>
          </a:p>
          <a:p>
            <a:pPr lvl="1">
              <a:lnSpc>
                <a:spcPct val="90000"/>
              </a:lnSpc>
            </a:pPr>
            <a:r>
              <a:rPr lang="en-US" altLang="en-US" dirty="0" smtClean="0"/>
              <a:t> In addition, any single contribution of $250 or more requires a written acknowledgement from charity</a:t>
            </a:r>
          </a:p>
          <a:p>
            <a:pPr>
              <a:lnSpc>
                <a:spcPct val="90000"/>
              </a:lnSpc>
            </a:pPr>
            <a:r>
              <a:rPr lang="en-US" altLang="en-US" dirty="0" smtClean="0"/>
              <a:t>Out-of-pocket expenses: </a:t>
            </a:r>
          </a:p>
          <a:p>
            <a:pPr lvl="1">
              <a:lnSpc>
                <a:spcPct val="90000"/>
              </a:lnSpc>
            </a:pPr>
            <a:r>
              <a:rPr lang="en-US" altLang="en-US" dirty="0" smtClean="0"/>
              <a:t>Mileage for charity at $ 0.14/mile, plus tolls &amp; parking</a:t>
            </a:r>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a:p>
        </p:txBody>
      </p:sp>
    </p:spTree>
    <p:extLst>
      <p:ext uri="{BB962C8B-B14F-4D97-AF65-F5344CB8AC3E}">
        <p14:creationId xmlns:p14="http://schemas.microsoft.com/office/powerpoint/2010/main" val="22215023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p:txBody>
          <a:bodyPr>
            <a:normAutofit fontScale="90000"/>
          </a:bodyPr>
          <a:lstStyle/>
          <a:p>
            <a:r>
              <a:rPr lang="en-US" altLang="en-US" dirty="0" smtClean="0"/>
              <a:t>Non-Cash Gifts To Charity – Schedule A Line 17</a:t>
            </a:r>
          </a:p>
        </p:txBody>
      </p:sp>
      <p:sp>
        <p:nvSpPr>
          <p:cNvPr id="354307" name="Rectangle 3"/>
          <p:cNvSpPr>
            <a:spLocks noGrp="1" noChangeArrowheads="1"/>
          </p:cNvSpPr>
          <p:nvPr>
            <p:ph idx="1"/>
          </p:nvPr>
        </p:nvSpPr>
        <p:spPr/>
        <p:txBody>
          <a:bodyPr>
            <a:normAutofit fontScale="92500"/>
          </a:bodyPr>
          <a:lstStyle/>
          <a:p>
            <a:pPr>
              <a:defRPr/>
            </a:pPr>
            <a:r>
              <a:rPr lang="en-US" dirty="0" smtClean="0"/>
              <a:t>Other-than-cash gifts </a:t>
            </a:r>
          </a:p>
          <a:p>
            <a:pPr lvl="1">
              <a:defRPr/>
            </a:pPr>
            <a:r>
              <a:rPr lang="en-US" dirty="0" smtClean="0"/>
              <a:t> Up to $500 in total, enter directly on Schedule A Detail Worksheet</a:t>
            </a:r>
          </a:p>
          <a:p>
            <a:pPr lvl="1">
              <a:defRPr/>
            </a:pPr>
            <a:r>
              <a:rPr lang="en-US" dirty="0" smtClean="0"/>
              <a:t>Over $500, Form 8283, Section A required</a:t>
            </a:r>
            <a:endParaRPr lang="en-US" dirty="0"/>
          </a:p>
          <a:p>
            <a:pPr lvl="1">
              <a:defRPr/>
            </a:pPr>
            <a:r>
              <a:rPr lang="en-US" dirty="0" smtClean="0"/>
              <a:t>Non-Cash gifts to charity  total greater than $5,000</a:t>
            </a:r>
          </a:p>
          <a:p>
            <a:pPr marL="457200" lvl="1" indent="0">
              <a:buFont typeface="Wingdings" panose="05000000000000000000" pitchFamily="2" charset="2"/>
              <a:buNone/>
              <a:defRPr/>
            </a:pPr>
            <a:r>
              <a:rPr lang="en-US" dirty="0"/>
              <a:t> </a:t>
            </a:r>
            <a:r>
              <a:rPr lang="en-US" dirty="0" smtClean="0"/>
              <a:t>                   </a:t>
            </a:r>
            <a:r>
              <a:rPr lang="en-US" dirty="0" smtClean="0">
                <a:solidFill>
                  <a:srgbClr val="FF0000"/>
                </a:solidFill>
              </a:rPr>
              <a:t>Out Of Scope</a:t>
            </a:r>
          </a:p>
          <a:p>
            <a:pPr>
              <a:defRPr/>
            </a:pPr>
            <a:r>
              <a:rPr lang="en-US" dirty="0" smtClean="0"/>
              <a:t>Donations of clothing or household items must be in good condition</a:t>
            </a:r>
          </a:p>
          <a:p>
            <a:pPr lvl="2">
              <a:defRPr/>
            </a:pPr>
            <a:r>
              <a:rPr lang="en-US" sz="2800" dirty="0" smtClean="0"/>
              <a:t>Deduction is thrift shop value, not original price</a:t>
            </a:r>
          </a:p>
          <a:p>
            <a:pPr lvl="1">
              <a:defRPr/>
            </a:pPr>
            <a:endParaRPr lang="en-US" dirty="0" smtClean="0"/>
          </a:p>
        </p:txBody>
      </p:sp>
      <p:pic>
        <p:nvPicPr>
          <p:cNvPr id="778245"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886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37</a:t>
            </a:fld>
            <a:endParaRPr lang="en-US"/>
          </a:p>
        </p:txBody>
      </p:sp>
    </p:spTree>
    <p:extLst>
      <p:ext uri="{BB962C8B-B14F-4D97-AF65-F5344CB8AC3E}">
        <p14:creationId xmlns:p14="http://schemas.microsoft.com/office/powerpoint/2010/main" val="25709812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cstate="print"/>
          <a:srcRect/>
          <a:stretch>
            <a:fillRect/>
          </a:stretch>
        </p:blipFill>
        <p:spPr bwMode="auto">
          <a:xfrm>
            <a:off x="609600" y="1600200"/>
            <a:ext cx="7696200" cy="4419600"/>
          </a:xfrm>
          <a:prstGeom prst="rect">
            <a:avLst/>
          </a:prstGeom>
          <a:noFill/>
          <a:ln w="9525">
            <a:noFill/>
            <a:miter lim="800000"/>
            <a:headEnd/>
            <a:tailEnd/>
          </a:ln>
        </p:spPr>
      </p:pic>
      <p:sp>
        <p:nvSpPr>
          <p:cNvPr id="780290" name="Title 1"/>
          <p:cNvSpPr>
            <a:spLocks noGrp="1"/>
          </p:cNvSpPr>
          <p:nvPr>
            <p:ph type="title"/>
          </p:nvPr>
        </p:nvSpPr>
        <p:spPr>
          <a:xfrm>
            <a:off x="609600" y="304800"/>
            <a:ext cx="8077200" cy="1143000"/>
          </a:xfrm>
        </p:spPr>
        <p:txBody>
          <a:bodyPr>
            <a:normAutofit fontScale="90000"/>
          </a:bodyPr>
          <a:lstStyle/>
          <a:p>
            <a:r>
              <a:rPr lang="en-US" altLang="en-US" smtClean="0"/>
              <a:t>TW Charitable Cash Contributions – </a:t>
            </a:r>
            <a:br>
              <a:rPr lang="en-US" altLang="en-US" smtClean="0"/>
            </a:br>
            <a:r>
              <a:rPr lang="en-US" altLang="en-US" smtClean="0"/>
              <a:t>Sch A Detail Worksheet</a:t>
            </a:r>
          </a:p>
        </p:txBody>
      </p:sp>
      <p:sp>
        <p:nvSpPr>
          <p:cNvPr id="8" name="TextBox 7"/>
          <p:cNvSpPr txBox="1"/>
          <p:nvPr/>
        </p:nvSpPr>
        <p:spPr>
          <a:xfrm>
            <a:off x="5027613" y="4267200"/>
            <a:ext cx="2287587"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Cash contributions</a:t>
            </a:r>
          </a:p>
        </p:txBody>
      </p:sp>
      <p:sp>
        <p:nvSpPr>
          <p:cNvPr id="9" name="Oval 4"/>
          <p:cNvSpPr>
            <a:spLocks noChangeArrowheads="1"/>
          </p:cNvSpPr>
          <p:nvPr/>
        </p:nvSpPr>
        <p:spPr bwMode="auto">
          <a:xfrm>
            <a:off x="3962400" y="3962400"/>
            <a:ext cx="7620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5410200" y="1828800"/>
            <a:ext cx="223678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Charitable mileage</a:t>
            </a:r>
          </a:p>
        </p:txBody>
      </p:sp>
      <p:sp>
        <p:nvSpPr>
          <p:cNvPr id="12" name="Oval 4"/>
          <p:cNvSpPr>
            <a:spLocks noChangeArrowheads="1"/>
          </p:cNvSpPr>
          <p:nvPr/>
        </p:nvSpPr>
        <p:spPr bwMode="auto">
          <a:xfrm>
            <a:off x="6096000" y="22098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13" name="Picture 12"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15" name="Straight Arrow Connector 14"/>
          <p:cNvCxnSpPr>
            <a:stCxn id="8" idx="1"/>
          </p:cNvCxnSpPr>
          <p:nvPr/>
        </p:nvCxnSpPr>
        <p:spPr bwMode="auto">
          <a:xfrm flipH="1" flipV="1">
            <a:off x="4724400" y="4419600"/>
            <a:ext cx="303213" cy="3254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38</a:t>
            </a:fld>
            <a:endParaRPr lang="en-US"/>
          </a:p>
        </p:txBody>
      </p:sp>
      <p:sp>
        <p:nvSpPr>
          <p:cNvPr id="14" name="Oval 4"/>
          <p:cNvSpPr>
            <a:spLocks noChangeArrowheads="1"/>
          </p:cNvSpPr>
          <p:nvPr/>
        </p:nvSpPr>
        <p:spPr bwMode="auto">
          <a:xfrm>
            <a:off x="685800" y="2133600"/>
            <a:ext cx="1828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450716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609600" y="1600200"/>
            <a:ext cx="7772400" cy="3505200"/>
          </a:xfrm>
          <a:prstGeom prst="rect">
            <a:avLst/>
          </a:prstGeom>
          <a:noFill/>
          <a:ln w="9525">
            <a:noFill/>
            <a:miter lim="800000"/>
            <a:headEnd/>
            <a:tailEnd/>
          </a:ln>
        </p:spPr>
      </p:pic>
      <p:sp>
        <p:nvSpPr>
          <p:cNvPr id="782338" name="Title 1"/>
          <p:cNvSpPr>
            <a:spLocks noGrp="1"/>
          </p:cNvSpPr>
          <p:nvPr>
            <p:ph type="title"/>
          </p:nvPr>
        </p:nvSpPr>
        <p:spPr>
          <a:xfrm>
            <a:off x="609600" y="277813"/>
            <a:ext cx="8229600" cy="1143000"/>
          </a:xfrm>
        </p:spPr>
        <p:txBody>
          <a:bodyPr>
            <a:normAutofit fontScale="90000"/>
          </a:bodyPr>
          <a:lstStyle/>
          <a:p>
            <a:r>
              <a:rPr lang="en-US" altLang="en-US" smtClean="0"/>
              <a:t>TW Non-Cash Contributions Under $500 – Sch A Detail Wkt</a:t>
            </a:r>
          </a:p>
        </p:txBody>
      </p:sp>
      <p:sp>
        <p:nvSpPr>
          <p:cNvPr id="11" name="Oval 4"/>
          <p:cNvSpPr>
            <a:spLocks noChangeArrowheads="1"/>
          </p:cNvSpPr>
          <p:nvPr/>
        </p:nvSpPr>
        <p:spPr bwMode="auto">
          <a:xfrm>
            <a:off x="3962400" y="3810000"/>
            <a:ext cx="6096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2" name="TextBox 11"/>
          <p:cNvSpPr txBox="1"/>
          <p:nvPr/>
        </p:nvSpPr>
        <p:spPr>
          <a:xfrm>
            <a:off x="1295400" y="3429000"/>
            <a:ext cx="3479800"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Other than cash contributions</a:t>
            </a:r>
          </a:p>
        </p:txBody>
      </p:sp>
      <p:sp>
        <p:nvSpPr>
          <p:cNvPr id="13" name="TextBox 12"/>
          <p:cNvSpPr txBox="1"/>
          <p:nvPr/>
        </p:nvSpPr>
        <p:spPr>
          <a:xfrm>
            <a:off x="6019800" y="2286000"/>
            <a:ext cx="2819400" cy="646113"/>
          </a:xfrm>
          <a:prstGeom prst="rect">
            <a:avLst/>
          </a:prstGeom>
          <a:solidFill>
            <a:schemeClr val="accent5">
              <a:lumMod val="75000"/>
            </a:schemeClr>
          </a:solidFill>
          <a:ln>
            <a:solidFill>
              <a:schemeClr val="tx1"/>
            </a:solidFill>
          </a:ln>
        </p:spPr>
        <p:txBody>
          <a:bodyPr>
            <a:spAutoFit/>
          </a:bodyPr>
          <a:lstStyle/>
          <a:p>
            <a:pPr eaLnBrk="1" hangingPunct="1">
              <a:defRPr/>
            </a:pPr>
            <a:r>
              <a:rPr lang="en-US" b="1" dirty="0" smtClean="0">
                <a:latin typeface="Arial" charset="0"/>
              </a:rPr>
              <a:t>Running total </a:t>
            </a:r>
            <a:r>
              <a:rPr lang="en-US" b="1" dirty="0">
                <a:latin typeface="Arial" charset="0"/>
              </a:rPr>
              <a:t>of other than cash contributions</a:t>
            </a:r>
          </a:p>
        </p:txBody>
      </p:sp>
      <p:sp>
        <p:nvSpPr>
          <p:cNvPr id="14" name="Oval 4"/>
          <p:cNvSpPr>
            <a:spLocks noChangeArrowheads="1"/>
          </p:cNvSpPr>
          <p:nvPr/>
        </p:nvSpPr>
        <p:spPr bwMode="auto">
          <a:xfrm>
            <a:off x="7162800" y="16002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82345" name="TextBox 14"/>
          <p:cNvSpPr txBox="1">
            <a:spLocks noChangeArrowheads="1"/>
          </p:cNvSpPr>
          <p:nvPr/>
        </p:nvSpPr>
        <p:spPr bwMode="auto">
          <a:xfrm>
            <a:off x="1220788" y="5334000"/>
            <a:ext cx="6794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400" b="1">
                <a:solidFill>
                  <a:srgbClr val="FF3300"/>
                </a:solidFill>
                <a:latin typeface="Arial" panose="020B0604020202020204" pitchFamily="34" charset="0"/>
                <a:cs typeface="Arial" panose="020B0604020202020204" pitchFamily="34" charset="0"/>
              </a:rPr>
              <a:t>If total of  non-cash contributions &gt;/= $5,000, </a:t>
            </a:r>
          </a:p>
          <a:p>
            <a:pPr algn="ctr" eaLnBrk="1" hangingPunct="1">
              <a:spcBef>
                <a:spcPct val="0"/>
              </a:spcBef>
              <a:buClrTx/>
              <a:buSzTx/>
              <a:buFontTx/>
              <a:buNone/>
            </a:pPr>
            <a:r>
              <a:rPr lang="en-US" altLang="en-US" sz="2400" b="1">
                <a:solidFill>
                  <a:srgbClr val="FF3300"/>
                </a:solidFill>
                <a:latin typeface="Arial" panose="020B0604020202020204" pitchFamily="34" charset="0"/>
                <a:cs typeface="Arial" panose="020B0604020202020204" pitchFamily="34" charset="0"/>
              </a:rPr>
              <a:t>Out of Scope</a:t>
            </a:r>
          </a:p>
        </p:txBody>
      </p:sp>
      <p:pic>
        <p:nvPicPr>
          <p:cNvPr id="15" name="Picture 14"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39</a:t>
            </a:fld>
            <a:endParaRPr lang="en-US"/>
          </a:p>
        </p:txBody>
      </p:sp>
      <p:sp>
        <p:nvSpPr>
          <p:cNvPr id="17" name="Oval 4"/>
          <p:cNvSpPr>
            <a:spLocks noChangeArrowheads="1"/>
          </p:cNvSpPr>
          <p:nvPr/>
        </p:nvSpPr>
        <p:spPr bwMode="auto">
          <a:xfrm flipV="1">
            <a:off x="533400" y="2362200"/>
            <a:ext cx="1981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722253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Medical Expenses</a:t>
            </a:r>
            <a:br>
              <a:rPr lang="en-US" dirty="0" smtClean="0"/>
            </a:br>
            <a:r>
              <a:rPr lang="en-US" dirty="0" smtClean="0"/>
              <a:t>Itemized Deductions</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smtClean="0"/>
              <a:t>Always enter medical expenses and property taxes on Schedule A (even if you are not sure the client will itemize deductions)</a:t>
            </a:r>
          </a:p>
          <a:p>
            <a:r>
              <a:rPr lang="en-US" altLang="en-US" dirty="0" smtClean="0"/>
              <a:t>Taxpayers 65 or older can claim amount of medical expenses which exceeds 7.5% of AGI (Grandfathered thru TY2016)</a:t>
            </a:r>
          </a:p>
          <a:p>
            <a:pPr lvl="1"/>
            <a:r>
              <a:rPr lang="en-US" altLang="en-US" dirty="0" smtClean="0"/>
              <a:t>TW calculates</a:t>
            </a:r>
          </a:p>
          <a:p>
            <a:r>
              <a:rPr lang="en-US" altLang="en-US" dirty="0" smtClean="0"/>
              <a:t>Taxpayer less than 65 years can claim amount of medical expenses which exceeds 10% of AGI </a:t>
            </a:r>
          </a:p>
          <a:p>
            <a:pPr lvl="1"/>
            <a:r>
              <a:rPr lang="en-US" altLang="en-US" dirty="0"/>
              <a:t>TW </a:t>
            </a:r>
            <a:r>
              <a:rPr lang="en-US" altLang="en-US" dirty="0" smtClean="0"/>
              <a:t>calculates</a:t>
            </a:r>
          </a:p>
          <a:p>
            <a:r>
              <a:rPr lang="en-US" altLang="en-US" dirty="0" smtClean="0"/>
              <a:t>Medical expenses entered on Schedule A flow  to NJ Return (if they exceed  2% of NJ Gross Income)</a:t>
            </a:r>
          </a:p>
          <a:p>
            <a:endParaRPr lang="en-US" dirty="0"/>
          </a:p>
        </p:txBody>
      </p:sp>
      <p:pic>
        <p:nvPicPr>
          <p:cNvPr id="12"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4</a:t>
            </a:fld>
            <a:endParaRPr lang="en-US"/>
          </a:p>
        </p:txBody>
      </p:sp>
    </p:spTree>
    <p:extLst>
      <p:ext uri="{BB962C8B-B14F-4D97-AF65-F5344CB8AC3E}">
        <p14:creationId xmlns:p14="http://schemas.microsoft.com/office/powerpoint/2010/main" val="41902415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normAutofit fontScale="90000"/>
          </a:bodyPr>
          <a:lstStyle/>
          <a:p>
            <a:r>
              <a:rPr lang="en-US" altLang="en-US" dirty="0" smtClean="0"/>
              <a:t>Casualty &amp; Theft Losses - Schedule A</a:t>
            </a:r>
          </a:p>
        </p:txBody>
      </p:sp>
      <p:sp>
        <p:nvSpPr>
          <p:cNvPr id="784388" name="Content Placeholder 6"/>
          <p:cNvSpPr>
            <a:spLocks noGrp="1" noChangeArrowheads="1"/>
          </p:cNvSpPr>
          <p:nvPr>
            <p:ph idx="1"/>
          </p:nvPr>
        </p:nvSpPr>
        <p:spPr/>
        <p:txBody>
          <a:bodyPr>
            <a:normAutofit/>
          </a:bodyPr>
          <a:lstStyle/>
          <a:p>
            <a:pPr eaLnBrk="1" hangingPunct="1">
              <a:lnSpc>
                <a:spcPct val="90000"/>
              </a:lnSpc>
            </a:pPr>
            <a:r>
              <a:rPr lang="en-US" altLang="en-US" dirty="0" smtClean="0"/>
              <a:t>Casualty and theft losses normally entered on Schedule A Line 20</a:t>
            </a:r>
          </a:p>
          <a:p>
            <a:pPr lvl="1" eaLnBrk="1" hangingPunct="1">
              <a:lnSpc>
                <a:spcPct val="90000"/>
              </a:lnSpc>
            </a:pPr>
            <a:r>
              <a:rPr lang="en-US" altLang="en-US" sz="3000" dirty="0" smtClean="0"/>
              <a:t>Includes home repairs after natural disaster</a:t>
            </a:r>
          </a:p>
          <a:p>
            <a:pPr lvl="1" eaLnBrk="1" hangingPunct="1">
              <a:lnSpc>
                <a:spcPct val="90000"/>
              </a:lnSpc>
            </a:pPr>
            <a:r>
              <a:rPr lang="en-US" altLang="en-US" dirty="0" smtClean="0">
                <a:solidFill>
                  <a:srgbClr val="FF0000"/>
                </a:solidFill>
              </a:rPr>
              <a:t>Out of Scope </a:t>
            </a:r>
            <a:r>
              <a:rPr lang="en-US" altLang="en-US" dirty="0" smtClean="0"/>
              <a:t>but</a:t>
            </a:r>
            <a:r>
              <a:rPr lang="en-US" altLang="en-US" dirty="0" smtClean="0">
                <a:solidFill>
                  <a:srgbClr val="FF0000"/>
                </a:solidFill>
              </a:rPr>
              <a:t> </a:t>
            </a:r>
            <a:r>
              <a:rPr lang="en-US" altLang="en-US" dirty="0" smtClean="0"/>
              <a:t>Taxpayer has 2 options:</a:t>
            </a:r>
          </a:p>
          <a:p>
            <a:pPr lvl="2" eaLnBrk="1" hangingPunct="1">
              <a:lnSpc>
                <a:spcPct val="90000"/>
              </a:lnSpc>
            </a:pPr>
            <a:r>
              <a:rPr lang="en-US" altLang="en-US" sz="2600" dirty="0" smtClean="0"/>
              <a:t>We can do return without these losses</a:t>
            </a:r>
          </a:p>
          <a:p>
            <a:pPr lvl="2" eaLnBrk="1" hangingPunct="1">
              <a:lnSpc>
                <a:spcPct val="90000"/>
              </a:lnSpc>
            </a:pPr>
            <a:r>
              <a:rPr lang="en-US" altLang="en-US" sz="2600" dirty="0" smtClean="0"/>
              <a:t>Can go to a paid preparer</a:t>
            </a:r>
          </a:p>
          <a:p>
            <a:pPr eaLnBrk="1" hangingPunct="1">
              <a:lnSpc>
                <a:spcPct val="90000"/>
              </a:lnSpc>
            </a:pPr>
            <a:r>
              <a:rPr lang="en-US" altLang="en-US" dirty="0" smtClean="0"/>
              <a:t>TaxPrep4Free.org has Special Topic document to help determine if taxpayer has potentially deductible casualty losses </a:t>
            </a:r>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40</a:t>
            </a:fld>
            <a:endParaRPr lang="en-US"/>
          </a:p>
        </p:txBody>
      </p:sp>
    </p:spTree>
    <p:extLst>
      <p:ext uri="{BB962C8B-B14F-4D97-AF65-F5344CB8AC3E}">
        <p14:creationId xmlns:p14="http://schemas.microsoft.com/office/powerpoint/2010/main" val="294577045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normAutofit fontScale="90000"/>
          </a:bodyPr>
          <a:lstStyle/>
          <a:p>
            <a:r>
              <a:rPr lang="en-US" altLang="en-US" dirty="0" smtClean="0"/>
              <a:t>Miscellaneous Deductions - Schedule A – Lines 21 - 28</a:t>
            </a:r>
          </a:p>
        </p:txBody>
      </p:sp>
      <p:sp>
        <p:nvSpPr>
          <p:cNvPr id="786436" name="Content Placeholder 6"/>
          <p:cNvSpPr>
            <a:spLocks noGrp="1" noChangeArrowheads="1"/>
          </p:cNvSpPr>
          <p:nvPr>
            <p:ph idx="1"/>
          </p:nvPr>
        </p:nvSpPr>
        <p:spPr/>
        <p:txBody>
          <a:bodyPr/>
          <a:lstStyle/>
          <a:p>
            <a:pPr eaLnBrk="1" hangingPunct="1">
              <a:lnSpc>
                <a:spcPct val="90000"/>
              </a:lnSpc>
            </a:pPr>
            <a:r>
              <a:rPr lang="en-US" altLang="en-US" dirty="0" smtClean="0"/>
              <a:t>Must exceed 2% of AGI</a:t>
            </a:r>
          </a:p>
          <a:p>
            <a:pPr lvl="1" eaLnBrk="1" hangingPunct="1">
              <a:lnSpc>
                <a:spcPct val="90000"/>
              </a:lnSpc>
            </a:pPr>
            <a:r>
              <a:rPr lang="en-US" altLang="en-US" dirty="0" smtClean="0"/>
              <a:t>Line 21 – Unreimbursed employee expenses</a:t>
            </a:r>
          </a:p>
          <a:p>
            <a:pPr lvl="1" eaLnBrk="1" hangingPunct="1">
              <a:lnSpc>
                <a:spcPct val="90000"/>
              </a:lnSpc>
            </a:pPr>
            <a:r>
              <a:rPr lang="en-US" altLang="en-US" dirty="0" smtClean="0"/>
              <a:t>Line 22 – Tax Preparation Fees</a:t>
            </a:r>
          </a:p>
          <a:p>
            <a:pPr lvl="1" eaLnBrk="1" hangingPunct="1">
              <a:lnSpc>
                <a:spcPct val="90000"/>
              </a:lnSpc>
            </a:pPr>
            <a:r>
              <a:rPr lang="en-US" altLang="en-US" dirty="0" smtClean="0"/>
              <a:t>Line 23 – Other Expenses</a:t>
            </a:r>
          </a:p>
          <a:p>
            <a:pPr lvl="2" eaLnBrk="1" hangingPunct="1">
              <a:lnSpc>
                <a:spcPct val="90000"/>
              </a:lnSpc>
            </a:pPr>
            <a:r>
              <a:rPr lang="en-US" altLang="en-US" dirty="0" smtClean="0"/>
              <a:t>Investment expense, safe deposit box, etc.</a:t>
            </a:r>
          </a:p>
          <a:p>
            <a:pPr lvl="2" eaLnBrk="1" hangingPunct="1">
              <a:lnSpc>
                <a:spcPct val="90000"/>
              </a:lnSpc>
            </a:pPr>
            <a:r>
              <a:rPr lang="en-US" altLang="en-US" dirty="0" smtClean="0"/>
              <a:t>Many others are Out of Scope </a:t>
            </a:r>
          </a:p>
          <a:p>
            <a:pPr eaLnBrk="1" hangingPunct="1">
              <a:lnSpc>
                <a:spcPct val="90000"/>
              </a:lnSpc>
            </a:pPr>
            <a:r>
              <a:rPr lang="en-US" altLang="en-US" dirty="0" smtClean="0"/>
              <a:t>Not subject to 2% AGI limits (Line 28)</a:t>
            </a:r>
          </a:p>
          <a:p>
            <a:pPr lvl="1" eaLnBrk="1" hangingPunct="1">
              <a:lnSpc>
                <a:spcPct val="90000"/>
              </a:lnSpc>
            </a:pPr>
            <a:r>
              <a:rPr lang="en-US" altLang="en-US" dirty="0" smtClean="0"/>
              <a:t>Gambling losses to the extent of winnings</a:t>
            </a:r>
          </a:p>
          <a:p>
            <a:pPr lvl="1" eaLnBrk="1" hangingPunct="1">
              <a:lnSpc>
                <a:spcPct val="90000"/>
              </a:lnSpc>
            </a:pPr>
            <a:r>
              <a:rPr lang="en-US" altLang="en-US" dirty="0" smtClean="0"/>
              <a:t>Work-related expenses for disabled</a:t>
            </a:r>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41</a:t>
            </a:fld>
            <a:endParaRPr lang="en-US"/>
          </a:p>
        </p:txBody>
      </p:sp>
    </p:spTree>
    <p:extLst>
      <p:ext uri="{BB962C8B-B14F-4D97-AF65-F5344CB8AC3E}">
        <p14:creationId xmlns:p14="http://schemas.microsoft.com/office/powerpoint/2010/main" val="22083886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itle 1"/>
          <p:cNvSpPr>
            <a:spLocks noGrp="1"/>
          </p:cNvSpPr>
          <p:nvPr>
            <p:ph type="title"/>
          </p:nvPr>
        </p:nvSpPr>
        <p:spPr>
          <a:xfrm>
            <a:off x="685800" y="277813"/>
            <a:ext cx="8001000" cy="1143000"/>
          </a:xfrm>
        </p:spPr>
        <p:txBody>
          <a:bodyPr>
            <a:normAutofit fontScale="90000"/>
          </a:bodyPr>
          <a:lstStyle/>
          <a:p>
            <a:r>
              <a:rPr lang="en-US" altLang="en-US" dirty="0" smtClean="0"/>
              <a:t>TW Miscellaneous Deductions</a:t>
            </a:r>
            <a:br>
              <a:rPr lang="en-US" altLang="en-US" dirty="0" smtClean="0"/>
            </a:br>
            <a:r>
              <a:rPr lang="en-US" altLang="en-US" dirty="0" smtClean="0"/>
              <a:t>Schedule A</a:t>
            </a:r>
          </a:p>
        </p:txBody>
      </p:sp>
      <p:pic>
        <p:nvPicPr>
          <p:cNvPr id="7" name="Picture 6"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42</a:t>
            </a:fld>
            <a:endParaRPr lang="en-US"/>
          </a:p>
        </p:txBody>
      </p:sp>
      <p:pic>
        <p:nvPicPr>
          <p:cNvPr id="8194" name="Picture 2"/>
          <p:cNvPicPr>
            <a:picLocks noGrp="1" noChangeAspect="1" noChangeArrowheads="1"/>
          </p:cNvPicPr>
          <p:nvPr>
            <p:ph idx="1"/>
          </p:nvPr>
        </p:nvPicPr>
        <p:blipFill>
          <a:blip r:embed="rId4" cstate="print"/>
          <a:srcRect l="20755" t="11576" r="2830" b="9906"/>
          <a:stretch>
            <a:fillRect/>
          </a:stretch>
        </p:blipFill>
        <p:spPr bwMode="auto">
          <a:xfrm>
            <a:off x="609600" y="1600200"/>
            <a:ext cx="7848600" cy="4419600"/>
          </a:xfrm>
          <a:prstGeom prst="rect">
            <a:avLst/>
          </a:prstGeom>
          <a:noFill/>
          <a:ln w="9525">
            <a:noFill/>
            <a:miter lim="800000"/>
            <a:headEnd/>
            <a:tailEnd/>
          </a:ln>
        </p:spPr>
      </p:pic>
    </p:spTree>
    <p:extLst>
      <p:ext uri="{BB962C8B-B14F-4D97-AF65-F5344CB8AC3E}">
        <p14:creationId xmlns:p14="http://schemas.microsoft.com/office/powerpoint/2010/main" val="67593681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itle 1"/>
          <p:cNvSpPr>
            <a:spLocks noGrp="1"/>
          </p:cNvSpPr>
          <p:nvPr>
            <p:ph type="title"/>
          </p:nvPr>
        </p:nvSpPr>
        <p:spPr/>
        <p:txBody>
          <a:bodyPr/>
          <a:lstStyle/>
          <a:p>
            <a:pPr eaLnBrk="1" hangingPunct="1"/>
            <a:r>
              <a:rPr lang="en-US" altLang="en-US" smtClean="0"/>
              <a:t>Non-Deductible Items</a:t>
            </a:r>
          </a:p>
        </p:txBody>
      </p:sp>
      <p:sp>
        <p:nvSpPr>
          <p:cNvPr id="14339" name="Content Placeholder 2"/>
          <p:cNvSpPr>
            <a:spLocks noGrp="1"/>
          </p:cNvSpPr>
          <p:nvPr>
            <p:ph idx="1"/>
          </p:nvPr>
        </p:nvSpPr>
        <p:spPr>
          <a:xfrm>
            <a:off x="609600" y="1524000"/>
            <a:ext cx="8077200" cy="4800600"/>
          </a:xfrm>
        </p:spPr>
        <p:txBody>
          <a:bodyPr>
            <a:normAutofit fontScale="85000" lnSpcReduction="20000"/>
          </a:bodyPr>
          <a:lstStyle/>
          <a:p>
            <a:pPr eaLnBrk="1" hangingPunct="1">
              <a:defRPr/>
            </a:pPr>
            <a:r>
              <a:rPr lang="en-US" dirty="0" smtClean="0"/>
              <a:t>Cost of raffle, bingo, or lottery tickets </a:t>
            </a:r>
          </a:p>
          <a:p>
            <a:pPr lvl="1" eaLnBrk="1" hangingPunct="1">
              <a:defRPr/>
            </a:pPr>
            <a:r>
              <a:rPr lang="en-US" dirty="0" smtClean="0"/>
              <a:t>But could be netted against winnings on W-2G</a:t>
            </a:r>
          </a:p>
          <a:p>
            <a:pPr eaLnBrk="1" hangingPunct="1">
              <a:defRPr/>
            </a:pPr>
            <a:r>
              <a:rPr lang="en-US" dirty="0" smtClean="0"/>
              <a:t>Value of a person’s time or service</a:t>
            </a:r>
          </a:p>
          <a:p>
            <a:pPr eaLnBrk="1" hangingPunct="1">
              <a:defRPr/>
            </a:pPr>
            <a:r>
              <a:rPr lang="en-US" dirty="0" smtClean="0"/>
              <a:t>Blood donated to a blood bank or Red Cross</a:t>
            </a:r>
          </a:p>
          <a:p>
            <a:pPr eaLnBrk="1" hangingPunct="1">
              <a:defRPr/>
            </a:pPr>
            <a:r>
              <a:rPr lang="en-US" dirty="0" smtClean="0"/>
              <a:t>Car depreciation, insurance, general repairs, or maintenance</a:t>
            </a:r>
          </a:p>
          <a:p>
            <a:pPr eaLnBrk="1" hangingPunct="1">
              <a:defRPr/>
            </a:pPr>
            <a:r>
              <a:rPr lang="en-US" dirty="0" smtClean="0"/>
              <a:t>Direct contributions to an individual</a:t>
            </a:r>
          </a:p>
          <a:p>
            <a:pPr eaLnBrk="1" hangingPunct="1">
              <a:defRPr/>
            </a:pPr>
            <a:r>
              <a:rPr lang="en-US" dirty="0" smtClean="0"/>
              <a:t>Funeral expenses</a:t>
            </a:r>
          </a:p>
          <a:p>
            <a:pPr eaLnBrk="1" hangingPunct="1">
              <a:defRPr/>
            </a:pPr>
            <a:r>
              <a:rPr lang="en-US" dirty="0" smtClean="0"/>
              <a:t>Life insurance premiums</a:t>
            </a:r>
          </a:p>
          <a:p>
            <a:pPr eaLnBrk="1" hangingPunct="1">
              <a:defRPr/>
            </a:pPr>
            <a:r>
              <a:rPr lang="en-US" dirty="0" smtClean="0"/>
              <a:t>Part of a charitable contribution that benefits the taxpayer</a:t>
            </a:r>
          </a:p>
          <a:p>
            <a:pPr lvl="1" eaLnBrk="1" hangingPunct="1">
              <a:defRPr/>
            </a:pPr>
            <a:r>
              <a:rPr lang="en-US" dirty="0" smtClean="0"/>
              <a:t> E.g. - fair market value of meal at charity dinner</a:t>
            </a:r>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43</a:t>
            </a:fld>
            <a:endParaRPr lang="en-US"/>
          </a:p>
        </p:txBody>
      </p:sp>
    </p:spTree>
    <p:extLst>
      <p:ext uri="{BB962C8B-B14F-4D97-AF65-F5344CB8AC3E}">
        <p14:creationId xmlns:p14="http://schemas.microsoft.com/office/powerpoint/2010/main" val="4006973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itle 1"/>
          <p:cNvSpPr>
            <a:spLocks noGrp="1"/>
          </p:cNvSpPr>
          <p:nvPr>
            <p:ph type="title"/>
          </p:nvPr>
        </p:nvSpPr>
        <p:spPr/>
        <p:txBody>
          <a:bodyPr/>
          <a:lstStyle/>
          <a:p>
            <a:r>
              <a:rPr lang="en-US" altLang="en-US" smtClean="0"/>
              <a:t>Sample Medical Expenses</a:t>
            </a:r>
          </a:p>
        </p:txBody>
      </p:sp>
      <p:pic>
        <p:nvPicPr>
          <p:cNvPr id="741380" name="Picture 2" descr="https://shop.aph.org/wcsstore/APHConsumerDirect/images/catalog/products_large/1-04851-00_BL_Notebook_Paper_Punch_G.jpg"/>
          <p:cNvPicPr>
            <a:picLocks noChangeAspect="1" noChangeArrowheads="1"/>
          </p:cNvPicPr>
          <p:nvPr/>
        </p:nvPicPr>
        <p:blipFill>
          <a:blip r:embed="rId3" cstate="print">
            <a:extLst>
              <a:ext uri="{28A0092B-C50C-407E-A947-70E740481C1C}">
                <a14:useLocalDpi xmlns:a14="http://schemas.microsoft.com/office/drawing/2010/main" val="0"/>
              </a:ext>
            </a:extLst>
          </a:blip>
          <a:srcRect l="6320" t="2" r="3738" b="41953"/>
          <a:stretch>
            <a:fillRect/>
          </a:stretch>
        </p:blipFill>
        <p:spPr bwMode="auto">
          <a:xfrm>
            <a:off x="838200" y="1635125"/>
            <a:ext cx="7332663"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1381" name="Rectangle 4"/>
          <p:cNvSpPr>
            <a:spLocks noChangeArrowheads="1"/>
          </p:cNvSpPr>
          <p:nvPr/>
        </p:nvSpPr>
        <p:spPr bwMode="auto">
          <a:xfrm>
            <a:off x="685800" y="1676400"/>
            <a:ext cx="7467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spcBef>
                <a:spcPct val="0"/>
              </a:spcBef>
              <a:buClrTx/>
              <a:buSzTx/>
              <a:buFontTx/>
              <a:buNone/>
            </a:pPr>
            <a:r>
              <a:rPr lang="en-US" altLang="en-US" sz="1800" b="1">
                <a:latin typeface="Arial" panose="020B0604020202020204" pitchFamily="34" charset="0"/>
                <a:cs typeface="Arial" panose="020B0604020202020204" pitchFamily="34" charset="0"/>
              </a:rPr>
              <a:t>	</a:t>
            </a:r>
          </a:p>
          <a:p>
            <a:pPr lvl="1" eaLnBrk="1" hangingPunct="1">
              <a:spcBef>
                <a:spcPct val="0"/>
              </a:spcBef>
              <a:buClrTx/>
              <a:buSzTx/>
              <a:buFontTx/>
              <a:buNone/>
            </a:pPr>
            <a:r>
              <a:rPr lang="en-US" altLang="en-US" sz="3200" b="1">
                <a:latin typeface="Arial" panose="020B0604020202020204" pitchFamily="34" charset="0"/>
                <a:cs typeface="Arial" panose="020B0604020202020204" pitchFamily="34" charset="0"/>
              </a:rPr>
              <a:t>Medical Expenses out of pocket for Davis Family</a:t>
            </a:r>
            <a:endParaRPr lang="en-US" altLang="en-US" sz="3200">
              <a:latin typeface="Arial" panose="020B0604020202020204" pitchFamily="34" charset="0"/>
              <a:cs typeface="Arial" panose="020B0604020202020204" pitchFamily="34" charset="0"/>
            </a:endParaRPr>
          </a:p>
          <a:p>
            <a:pPr lvl="1" eaLnBrk="1" hangingPunct="1">
              <a:spcBef>
                <a:spcPct val="0"/>
              </a:spcBef>
              <a:buClrTx/>
              <a:buSzTx/>
              <a:buFontTx/>
              <a:buNone/>
            </a:pPr>
            <a:endParaRPr lang="en-US" altLang="en-US" sz="1800" b="1">
              <a:latin typeface="Bradley Hand ITC" panose="03070402050302030203" pitchFamily="66" charset="0"/>
              <a:cs typeface="Arial" panose="020B0604020202020204" pitchFamily="34" charset="0"/>
            </a:endParaRP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Emergency hospital visit for Douglas- $575</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Glasses &amp; exam for Diane- $154</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Flu shots for all - $80</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Diabetes supplies for Diane - $1,214</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Dentist visits for all - $600 </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Drug store items (non-prescription) - $50</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Medical Miles = 50</a:t>
            </a:r>
          </a:p>
          <a:p>
            <a:pPr lvl="1" eaLnBrk="1" hangingPunct="1">
              <a:spcBef>
                <a:spcPct val="0"/>
              </a:spcBef>
              <a:buClrTx/>
              <a:buSzTx/>
              <a:buFontTx/>
              <a:buNone/>
            </a:pPr>
            <a:endParaRPr lang="en-US" altLang="en-US" sz="1800" b="1">
              <a:latin typeface="Bradley Hand ITC" panose="03070402050302030203" pitchFamily="66" charset="0"/>
              <a:cs typeface="Arial" panose="020B0604020202020204" pitchFamily="34" charset="0"/>
            </a:endParaRPr>
          </a:p>
          <a:p>
            <a:pPr lvl="1" eaLnBrk="1" hangingPunct="1">
              <a:spcBef>
                <a:spcPct val="0"/>
              </a:spcBef>
              <a:buClrTx/>
              <a:buSzTx/>
              <a:buFontTx/>
              <a:buNone/>
            </a:pPr>
            <a:endParaRPr lang="en-US" altLang="en-US" sz="1800" b="1">
              <a:latin typeface="Bradley Hand ITC" panose="03070402050302030203" pitchFamily="66"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a:t>
            </a:fld>
            <a:endParaRPr lang="en-US"/>
          </a:p>
        </p:txBody>
      </p:sp>
    </p:spTree>
    <p:extLst>
      <p:ext uri="{BB962C8B-B14F-4D97-AF65-F5344CB8AC3E}">
        <p14:creationId xmlns:p14="http://schemas.microsoft.com/office/powerpoint/2010/main" val="40795230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cstate="print"/>
          <a:srcRect l="21698" t="8235" r="2830" b="-1789"/>
          <a:stretch>
            <a:fillRect/>
          </a:stretch>
        </p:blipFill>
        <p:spPr bwMode="auto">
          <a:xfrm>
            <a:off x="609600" y="1524000"/>
            <a:ext cx="8001000" cy="4800600"/>
          </a:xfrm>
          <a:prstGeom prst="rect">
            <a:avLst/>
          </a:prstGeom>
          <a:noFill/>
          <a:ln w="9525">
            <a:noFill/>
            <a:miter lim="800000"/>
            <a:headEnd/>
            <a:tailEnd/>
          </a:ln>
        </p:spPr>
      </p:pic>
      <p:sp>
        <p:nvSpPr>
          <p:cNvPr id="743427" name="Title 1"/>
          <p:cNvSpPr>
            <a:spLocks noGrp="1"/>
          </p:cNvSpPr>
          <p:nvPr>
            <p:ph type="title"/>
          </p:nvPr>
        </p:nvSpPr>
        <p:spPr/>
        <p:txBody>
          <a:bodyPr>
            <a:normAutofit fontScale="90000"/>
          </a:bodyPr>
          <a:lstStyle/>
          <a:p>
            <a:r>
              <a:rPr lang="en-US" altLang="en-US" dirty="0" smtClean="0"/>
              <a:t>TW-Itemized Deduction Detail  Worksheet– Medical Expenses</a:t>
            </a:r>
          </a:p>
        </p:txBody>
      </p:sp>
      <p:sp>
        <p:nvSpPr>
          <p:cNvPr id="9" name="Oval 4"/>
          <p:cNvSpPr>
            <a:spLocks noChangeArrowheads="1"/>
          </p:cNvSpPr>
          <p:nvPr/>
        </p:nvSpPr>
        <p:spPr bwMode="auto">
          <a:xfrm>
            <a:off x="5867400" y="2514600"/>
            <a:ext cx="27432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0" name="TextBox 9"/>
          <p:cNvSpPr txBox="1"/>
          <p:nvPr/>
        </p:nvSpPr>
        <p:spPr>
          <a:xfrm>
            <a:off x="1219200" y="2286000"/>
            <a:ext cx="3886200"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Medical </a:t>
            </a:r>
            <a:r>
              <a:rPr lang="en-US" b="1" dirty="0" smtClean="0">
                <a:latin typeface="Arial" charset="0"/>
                <a:cs typeface="Arial" charset="0"/>
              </a:rPr>
              <a:t>miles </a:t>
            </a:r>
            <a:r>
              <a:rPr lang="en-US" b="1" dirty="0">
                <a:latin typeface="Arial" charset="0"/>
                <a:cs typeface="Arial" charset="0"/>
              </a:rPr>
              <a:t>@ </a:t>
            </a:r>
            <a:r>
              <a:rPr lang="en-US" b="1" dirty="0" smtClean="0">
                <a:latin typeface="Arial" charset="0"/>
                <a:cs typeface="Arial" charset="0"/>
              </a:rPr>
              <a:t>23.5 </a:t>
            </a:r>
            <a:r>
              <a:rPr lang="en-US" b="1" dirty="0">
                <a:latin typeface="Arial" charset="0"/>
                <a:cs typeface="Arial" charset="0"/>
              </a:rPr>
              <a:t>cents/mile</a:t>
            </a:r>
          </a:p>
        </p:txBody>
      </p:sp>
      <p:sp>
        <p:nvSpPr>
          <p:cNvPr id="12" name="Oval 4"/>
          <p:cNvSpPr>
            <a:spLocks noChangeArrowheads="1"/>
          </p:cNvSpPr>
          <p:nvPr/>
        </p:nvSpPr>
        <p:spPr bwMode="auto">
          <a:xfrm>
            <a:off x="7696200" y="3200400"/>
            <a:ext cx="914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3" name="TextBox 12"/>
          <p:cNvSpPr txBox="1"/>
          <p:nvPr/>
        </p:nvSpPr>
        <p:spPr>
          <a:xfrm>
            <a:off x="6477000" y="4114800"/>
            <a:ext cx="2133600" cy="369888"/>
          </a:xfrm>
          <a:prstGeom prst="rect">
            <a:avLst/>
          </a:prstGeom>
          <a:solidFill>
            <a:schemeClr val="accent5">
              <a:lumMod val="75000"/>
            </a:schemeClr>
          </a:solidFill>
          <a:ln>
            <a:solidFill>
              <a:schemeClr val="tx1"/>
            </a:solidFill>
          </a:ln>
        </p:spPr>
        <p:txBody>
          <a:bodyPr>
            <a:spAutoFit/>
          </a:bodyPr>
          <a:lstStyle/>
          <a:p>
            <a:pPr eaLnBrk="1" hangingPunct="1">
              <a:defRPr/>
            </a:pPr>
            <a:r>
              <a:rPr lang="en-US" b="1" dirty="0">
                <a:latin typeface="Arial" charset="0"/>
                <a:cs typeface="Arial" charset="0"/>
              </a:rPr>
              <a:t>From 1040 Wkt 1</a:t>
            </a:r>
          </a:p>
        </p:txBody>
      </p:sp>
      <p:sp>
        <p:nvSpPr>
          <p:cNvPr id="16" name="TextBox 15"/>
          <p:cNvSpPr txBox="1"/>
          <p:nvPr/>
        </p:nvSpPr>
        <p:spPr>
          <a:xfrm>
            <a:off x="3200400" y="5029200"/>
            <a:ext cx="3124200" cy="369888"/>
          </a:xfrm>
          <a:prstGeom prst="rect">
            <a:avLst/>
          </a:prstGeom>
          <a:solidFill>
            <a:schemeClr val="accent5">
              <a:lumMod val="75000"/>
            </a:schemeClr>
          </a:solidFill>
          <a:ln>
            <a:solidFill>
              <a:schemeClr val="tx1"/>
            </a:solidFill>
          </a:ln>
        </p:spPr>
        <p:txBody>
          <a:bodyPr>
            <a:spAutoFit/>
          </a:bodyPr>
          <a:lstStyle/>
          <a:p>
            <a:pPr eaLnBrk="1" hangingPunct="1">
              <a:defRPr/>
            </a:pPr>
            <a:r>
              <a:rPr lang="en-US" b="1" dirty="0">
                <a:latin typeface="Arial" charset="0"/>
                <a:cs typeface="Arial" charset="0"/>
              </a:rPr>
              <a:t>Other Medical Expenses</a:t>
            </a:r>
          </a:p>
        </p:txBody>
      </p:sp>
      <p:sp>
        <p:nvSpPr>
          <p:cNvPr id="15" name="TextBox 14"/>
          <p:cNvSpPr txBox="1"/>
          <p:nvPr/>
        </p:nvSpPr>
        <p:spPr>
          <a:xfrm>
            <a:off x="2286000" y="2971800"/>
            <a:ext cx="2441694"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Insurance premiums</a:t>
            </a:r>
            <a:endParaRPr lang="en-US" b="1" dirty="0"/>
          </a:p>
        </p:txBody>
      </p:sp>
      <p:sp>
        <p:nvSpPr>
          <p:cNvPr id="17" name="Oval 4"/>
          <p:cNvSpPr>
            <a:spLocks noChangeArrowheads="1"/>
          </p:cNvSpPr>
          <p:nvPr/>
        </p:nvSpPr>
        <p:spPr bwMode="auto">
          <a:xfrm>
            <a:off x="2895600" y="3810000"/>
            <a:ext cx="914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21" name="Picture 20"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22" name="Straight Arrow Connector 21"/>
          <p:cNvCxnSpPr/>
          <p:nvPr/>
        </p:nvCxnSpPr>
        <p:spPr bwMode="auto">
          <a:xfrm flipV="1">
            <a:off x="7696200" y="3581400"/>
            <a:ext cx="304800" cy="533401"/>
          </a:xfrm>
          <a:prstGeom prst="straightConnector1">
            <a:avLst/>
          </a:prstGeom>
          <a:noFill/>
          <a:ln w="38100" cap="flat" cmpd="sng" algn="ctr">
            <a:solidFill>
              <a:srgbClr val="FF0000"/>
            </a:solidFill>
            <a:prstDash val="solid"/>
            <a:round/>
            <a:headEnd type="none" w="med" len="med"/>
            <a:tailEnd type="triangle"/>
          </a:ln>
          <a:effectLst/>
        </p:spPr>
      </p:cxnSp>
      <p:cxnSp>
        <p:nvCxnSpPr>
          <p:cNvPr id="25" name="Straight Arrow Connector 24"/>
          <p:cNvCxnSpPr>
            <a:endCxn id="17" idx="0"/>
          </p:cNvCxnSpPr>
          <p:nvPr/>
        </p:nvCxnSpPr>
        <p:spPr bwMode="auto">
          <a:xfrm>
            <a:off x="3352800" y="3352800"/>
            <a:ext cx="0" cy="457200"/>
          </a:xfrm>
          <a:prstGeom prst="straightConnector1">
            <a:avLst/>
          </a:prstGeom>
          <a:noFill/>
          <a:ln w="38100" cap="flat" cmpd="sng" algn="ctr">
            <a:solidFill>
              <a:srgbClr val="FF0000"/>
            </a:solidFill>
            <a:prstDash val="solid"/>
            <a:round/>
            <a:headEnd type="none" w="med" len="med"/>
            <a:tailEnd type="triangle"/>
          </a:ln>
          <a:effectLst/>
        </p:spPr>
      </p:cxnSp>
      <p:cxnSp>
        <p:nvCxnSpPr>
          <p:cNvPr id="28" name="Straight Arrow Connector 27"/>
          <p:cNvCxnSpPr>
            <a:stCxn id="10" idx="3"/>
          </p:cNvCxnSpPr>
          <p:nvPr/>
        </p:nvCxnSpPr>
        <p:spPr bwMode="auto">
          <a:xfrm>
            <a:off x="5105400" y="2470666"/>
            <a:ext cx="838200" cy="27253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a:p>
        </p:txBody>
      </p:sp>
    </p:spTree>
    <p:extLst>
      <p:ext uri="{BB962C8B-B14F-4D97-AF65-F5344CB8AC3E}">
        <p14:creationId xmlns:p14="http://schemas.microsoft.com/office/powerpoint/2010/main" val="1154030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
                                        </p:tgtEl>
                                        <p:attrNameLst>
                                          <p:attrName>style.visibility</p:attrName>
                                        </p:attrNameLst>
                                      </p:cBhvr>
                                      <p:to>
                                        <p:strVal val="visible"/>
                                      </p:to>
                                    </p:set>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P spid="12" grpId="0" animBg="1" autoUpdateAnimBg="0"/>
      <p:bldP spid="13" grpId="0" animBg="1"/>
      <p:bldP spid="16" grpId="0" animBg="1"/>
      <p:bldP spid="1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Title 1"/>
          <p:cNvSpPr>
            <a:spLocks noGrp="1"/>
          </p:cNvSpPr>
          <p:nvPr>
            <p:ph type="title"/>
          </p:nvPr>
        </p:nvSpPr>
        <p:spPr>
          <a:xfrm>
            <a:off x="609600" y="228600"/>
            <a:ext cx="8077200" cy="1143000"/>
          </a:xfrm>
        </p:spPr>
        <p:txBody>
          <a:bodyPr>
            <a:normAutofit fontScale="90000"/>
          </a:bodyPr>
          <a:lstStyle/>
          <a:p>
            <a:r>
              <a:rPr lang="en-US" altLang="en-US" dirty="0" smtClean="0"/>
              <a:t>Itemized Deductions Detail Worksheet  Medical Expenses - TW Tips</a:t>
            </a:r>
          </a:p>
        </p:txBody>
      </p:sp>
      <p:sp>
        <p:nvSpPr>
          <p:cNvPr id="391171" name="Content Placeholder 2"/>
          <p:cNvSpPr>
            <a:spLocks noGrp="1"/>
          </p:cNvSpPr>
          <p:nvPr>
            <p:ph idx="1"/>
          </p:nvPr>
        </p:nvSpPr>
        <p:spPr>
          <a:xfrm>
            <a:off x="609600" y="1447800"/>
            <a:ext cx="8153400" cy="4800600"/>
          </a:xfrm>
        </p:spPr>
        <p:txBody>
          <a:bodyPr>
            <a:normAutofit lnSpcReduction="10000"/>
          </a:bodyPr>
          <a:lstStyle/>
          <a:p>
            <a:pPr>
              <a:buClr>
                <a:schemeClr val="accent5">
                  <a:lumMod val="75000"/>
                </a:schemeClr>
              </a:buClr>
              <a:buBlip>
                <a:blip r:embed="rId3"/>
              </a:buBlip>
              <a:defRPr/>
            </a:pPr>
            <a:r>
              <a:rPr lang="en-US" altLang="en-US" sz="2800" dirty="0" smtClean="0"/>
              <a:t>From 1040 Line 40 link to Schedule A Itemized Deductions Worksheet screen.  Link again to Schedule A Detail Worksheet</a:t>
            </a:r>
          </a:p>
          <a:p>
            <a:pPr lvl="1">
              <a:defRPr/>
            </a:pPr>
            <a:r>
              <a:rPr lang="en-US" altLang="en-US" sz="2400" dirty="0" smtClean="0"/>
              <a:t>TW will transfer Medicare Part B, C, &amp; D expenses previously entered on 1040 </a:t>
            </a:r>
            <a:r>
              <a:rPr lang="en-US" altLang="en-US" sz="2400" dirty="0" err="1" smtClean="0"/>
              <a:t>Wkt</a:t>
            </a:r>
            <a:r>
              <a:rPr lang="en-US" altLang="en-US" sz="2400" dirty="0" smtClean="0"/>
              <a:t> 1 from SSA -1099</a:t>
            </a:r>
          </a:p>
          <a:p>
            <a:pPr lvl="1">
              <a:defRPr/>
            </a:pPr>
            <a:r>
              <a:rPr lang="en-US" altLang="en-US" sz="2400" dirty="0" smtClean="0"/>
              <a:t>Enter any other health/dental insurance premiums expenses (including Medicare supplement plans)</a:t>
            </a:r>
          </a:p>
          <a:p>
            <a:pPr lvl="1">
              <a:defRPr/>
            </a:pPr>
            <a:r>
              <a:rPr lang="en-US" altLang="en-US" sz="2400" dirty="0" smtClean="0"/>
              <a:t>Enter other expenses for hospitals, doctors, prescriptions, lab fees, medical tests, medical equipment, dentists, etc. under Other Medical Expenses</a:t>
            </a:r>
          </a:p>
          <a:p>
            <a:pPr marL="0" indent="0">
              <a:buFontTx/>
              <a:buNone/>
              <a:defRPr/>
            </a:pPr>
            <a:r>
              <a:rPr lang="en-US" altLang="en-US" sz="2400" b="1" dirty="0" smtClean="0"/>
              <a:t>NOTE:</a:t>
            </a:r>
            <a:r>
              <a:rPr lang="en-US" altLang="en-US" sz="2400" dirty="0" smtClean="0"/>
              <a:t>  Non-prescription drug store items are not deductible, so do not enter into TW</a:t>
            </a:r>
          </a:p>
        </p:txBody>
      </p:sp>
      <p:pic>
        <p:nvPicPr>
          <p:cNvPr id="6" name="Picture 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a:p>
        </p:txBody>
      </p:sp>
    </p:spTree>
    <p:extLst>
      <p:ext uri="{BB962C8B-B14F-4D97-AF65-F5344CB8AC3E}">
        <p14:creationId xmlns:p14="http://schemas.microsoft.com/office/powerpoint/2010/main" val="40325868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normAutofit/>
          </a:bodyPr>
          <a:lstStyle/>
          <a:p>
            <a:r>
              <a:rPr lang="en-US" altLang="en-US" dirty="0" smtClean="0"/>
              <a:t>Taxes You Paid – Schedule A</a:t>
            </a:r>
          </a:p>
        </p:txBody>
      </p:sp>
      <p:sp>
        <p:nvSpPr>
          <p:cNvPr id="747523" name="Rectangle 3"/>
          <p:cNvSpPr>
            <a:spLocks noGrp="1" noChangeArrowheads="1"/>
          </p:cNvSpPr>
          <p:nvPr>
            <p:ph idx="1"/>
          </p:nvPr>
        </p:nvSpPr>
        <p:spPr/>
        <p:txBody>
          <a:bodyPr>
            <a:normAutofit fontScale="92500"/>
          </a:bodyPr>
          <a:lstStyle/>
          <a:p>
            <a:pPr>
              <a:buNone/>
            </a:pPr>
            <a:r>
              <a:rPr lang="en-US" altLang="en-US" b="1" dirty="0" smtClean="0"/>
              <a:t>To be deductible: </a:t>
            </a:r>
          </a:p>
          <a:p>
            <a:r>
              <a:rPr lang="en-US" altLang="en-US" b="1" dirty="0" smtClean="0"/>
              <a:t>MUST </a:t>
            </a:r>
            <a:r>
              <a:rPr lang="en-US" altLang="en-US" dirty="0" smtClean="0"/>
              <a:t>be the taxpayer’s liability</a:t>
            </a:r>
          </a:p>
          <a:p>
            <a:pPr lvl="1"/>
            <a:r>
              <a:rPr lang="en-US" altLang="en-US" sz="3000" dirty="0" smtClean="0"/>
              <a:t>E.g. – Cannot claim real estate taxes taxpayer paid on home owned by parents</a:t>
            </a:r>
            <a:endParaRPr lang="en-US" altLang="en-US" dirty="0" smtClean="0"/>
          </a:p>
          <a:p>
            <a:r>
              <a:rPr lang="en-US" altLang="en-US" b="1" dirty="0" smtClean="0"/>
              <a:t>MUST </a:t>
            </a:r>
            <a:r>
              <a:rPr lang="en-US" altLang="en-US" dirty="0" smtClean="0"/>
              <a:t>be paid by taxpayer within the tax year claimed</a:t>
            </a:r>
          </a:p>
          <a:p>
            <a:pPr lvl="1"/>
            <a:r>
              <a:rPr lang="en-US" altLang="en-US" sz="3000" dirty="0" smtClean="0"/>
              <a:t>E.g. – Cannot claim real estate taxes billed in 2014 but now in arrears</a:t>
            </a:r>
          </a:p>
          <a:p>
            <a:pPr lvl="1"/>
            <a:r>
              <a:rPr lang="en-US" altLang="en-US" sz="3000" dirty="0" smtClean="0"/>
              <a:t>E.g. – Can claim taxes paid in 2014 for prior years</a:t>
            </a:r>
          </a:p>
          <a:p>
            <a:endParaRPr lang="en-US" altLang="en-US" dirty="0" smtClean="0"/>
          </a:p>
        </p:txBody>
      </p:sp>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a:p>
        </p:txBody>
      </p:sp>
    </p:spTree>
    <p:extLst>
      <p:ext uri="{BB962C8B-B14F-4D97-AF65-F5344CB8AC3E}">
        <p14:creationId xmlns:p14="http://schemas.microsoft.com/office/powerpoint/2010/main" val="26559232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en-US" altLang="en-US" dirty="0" smtClean="0"/>
              <a:t>Deductible Taxes</a:t>
            </a:r>
          </a:p>
        </p:txBody>
      </p:sp>
      <p:sp>
        <p:nvSpPr>
          <p:cNvPr id="749571" name="Rectangle 3"/>
          <p:cNvSpPr>
            <a:spLocks noGrp="1" noChangeArrowheads="1"/>
          </p:cNvSpPr>
          <p:nvPr>
            <p:ph idx="1"/>
          </p:nvPr>
        </p:nvSpPr>
        <p:spPr/>
        <p:txBody>
          <a:bodyPr>
            <a:normAutofit/>
          </a:bodyPr>
          <a:lstStyle/>
          <a:p>
            <a:r>
              <a:rPr lang="en-US" altLang="en-US" dirty="0" smtClean="0"/>
              <a:t>State taxes </a:t>
            </a:r>
            <a:r>
              <a:rPr lang="en-US" altLang="en-US" b="1" dirty="0" smtClean="0"/>
              <a:t>OR</a:t>
            </a:r>
            <a:r>
              <a:rPr lang="en-US" altLang="en-US" dirty="0" smtClean="0"/>
              <a:t> sales tax (whichever is greater)</a:t>
            </a:r>
          </a:p>
          <a:p>
            <a:pPr lvl="1"/>
            <a:r>
              <a:rPr lang="en-US" altLang="en-US" dirty="0" smtClean="0"/>
              <a:t>State taxes include NJ income, unemployment, disability, and family leave taxes</a:t>
            </a:r>
          </a:p>
          <a:p>
            <a:r>
              <a:rPr lang="en-US" altLang="en-US" dirty="0" smtClean="0"/>
              <a:t>Real estate taxes</a:t>
            </a:r>
          </a:p>
          <a:p>
            <a:r>
              <a:rPr lang="en-US" altLang="en-US" dirty="0" smtClean="0"/>
              <a:t>Personal property tax</a:t>
            </a:r>
          </a:p>
          <a:p>
            <a:pPr lvl="1"/>
            <a:r>
              <a:rPr lang="en-US" altLang="en-US" dirty="0" smtClean="0"/>
              <a:t>No personal property tax in NJ</a:t>
            </a:r>
          </a:p>
          <a:p>
            <a:endParaRPr lang="en-US" altLang="en-US" dirty="0" smtClean="0"/>
          </a:p>
          <a:p>
            <a:endParaRPr lang="en-US" altLang="en-US" dirty="0" smtClean="0"/>
          </a:p>
          <a:p>
            <a:endParaRPr lang="en-US" altLang="en-US" dirty="0" smtClean="0"/>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11-09-2015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a:p>
        </p:txBody>
      </p:sp>
    </p:spTree>
    <p:extLst>
      <p:ext uri="{BB962C8B-B14F-4D97-AF65-F5344CB8AC3E}">
        <p14:creationId xmlns:p14="http://schemas.microsoft.com/office/powerpoint/2010/main" val="17433617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 Template</Template>
  <TotalTime>0</TotalTime>
  <Words>4594</Words>
  <Application>Microsoft Office PowerPoint</Application>
  <PresentationFormat>On-screen Show (4:3)</PresentationFormat>
  <Paragraphs>627</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Bradley Hand ITC</vt:lpstr>
      <vt:lpstr>Calibri</vt:lpstr>
      <vt:lpstr>ＭＳ Ｐゴシック</vt:lpstr>
      <vt:lpstr>Verdana</vt:lpstr>
      <vt:lpstr>Wingdings</vt:lpstr>
      <vt:lpstr>NJ Template 06</vt:lpstr>
      <vt:lpstr>Itemized Deductions NJ Property Tax Deduction / Credit</vt:lpstr>
      <vt:lpstr>What are Itemized Deductions?</vt:lpstr>
      <vt:lpstr>Overview  Schedule A Itemized Deductions</vt:lpstr>
      <vt:lpstr>Medical Expenses Itemized Deductions</vt:lpstr>
      <vt:lpstr>Sample Medical Expenses</vt:lpstr>
      <vt:lpstr>TW-Itemized Deduction Detail  Worksheet– Medical Expenses</vt:lpstr>
      <vt:lpstr>Itemized Deductions Detail Worksheet  Medical Expenses - TW Tips</vt:lpstr>
      <vt:lpstr>Taxes You Paid – Schedule A</vt:lpstr>
      <vt:lpstr>Deductible Taxes</vt:lpstr>
      <vt:lpstr>Non-Deductible Taxes</vt:lpstr>
      <vt:lpstr>State Income Tax or Sales Tax – Schedule A Line 5</vt:lpstr>
      <vt:lpstr>TW – Sales Tax Worksheet</vt:lpstr>
      <vt:lpstr>Real Estate Taxes – Schedule A Line 6</vt:lpstr>
      <vt:lpstr>Real Estate Taxes – Schedule A Line 6</vt:lpstr>
      <vt:lpstr>Source Info for Real Estate Tax Deduction</vt:lpstr>
      <vt:lpstr>Source Info for Real Estate Tax Deduction</vt:lpstr>
      <vt:lpstr>Sample Property Tax Bill</vt:lpstr>
      <vt:lpstr>Source Info for Real Estate Tax Deduction</vt:lpstr>
      <vt:lpstr>Sample Property Tax Postcard</vt:lpstr>
      <vt:lpstr>TW-Taxes You Paid – Schedule A</vt:lpstr>
      <vt:lpstr>NJ Property Tax Deduction/Credit</vt:lpstr>
      <vt:lpstr>Federal/State Differences:    Property Tax Deduction/Credit</vt:lpstr>
      <vt:lpstr>Federal/State Differences:    Property Tax Deduction/Credit</vt:lpstr>
      <vt:lpstr>General Eligibility Requirements for NJ Property Tax Deduction/Credit</vt:lpstr>
      <vt:lpstr>Renters - Specific Eligibility Requirements for NJ Property Tax Credit</vt:lpstr>
      <vt:lpstr>Property Tax &amp; Rent on a NJ Return</vt:lpstr>
      <vt:lpstr>Amount of Property Taxes to Claim on NJ Return (Worksheet F Line 1)</vt:lpstr>
      <vt:lpstr>Source Documents for NJ Property Tax Amounts</vt:lpstr>
      <vt:lpstr>Homeowner –  TW Property Taxes on Principal Residence – Federal Schedule A</vt:lpstr>
      <vt:lpstr>Homeowner – TW Property Taxes on Worksheet F</vt:lpstr>
      <vt:lpstr>Homeowner –  Additional Real Estate Items on NJ 1040</vt:lpstr>
      <vt:lpstr>Homeowner –  TW Property Taxes Paid – NJ 1040 Page 3 Line 37a-37c</vt:lpstr>
      <vt:lpstr>Renter – Rent on Worksheet F</vt:lpstr>
      <vt:lpstr>Interest You Paid – Schedule A Lines  10 - 14</vt:lpstr>
      <vt:lpstr>TW- Interest You Paid –  Schedule A</vt:lpstr>
      <vt:lpstr>Cash Gifts To Charity – Schedule A – Lines 16 - 19</vt:lpstr>
      <vt:lpstr>Non-Cash Gifts To Charity – Schedule A Line 17</vt:lpstr>
      <vt:lpstr>TW Charitable Cash Contributions –  Sch A Detail Worksheet</vt:lpstr>
      <vt:lpstr>TW Non-Cash Contributions Under $500 – Sch A Detail Wkt</vt:lpstr>
      <vt:lpstr>Casualty &amp; Theft Losses - Schedule A</vt:lpstr>
      <vt:lpstr>Miscellaneous Deductions - Schedule A – Lines 21 - 28</vt:lpstr>
      <vt:lpstr>TW Miscellaneous Deductions Schedule A</vt:lpstr>
      <vt:lpstr>Non-Deductible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H 509</dc:creator>
  <cp:lastModifiedBy>Al TP4F</cp:lastModifiedBy>
  <cp:revision>3</cp:revision>
  <cp:lastPrinted>2012-10-15T20:27:10Z</cp:lastPrinted>
  <dcterms:created xsi:type="dcterms:W3CDTF">2014-10-17T16:41:52Z</dcterms:created>
  <dcterms:modified xsi:type="dcterms:W3CDTF">2015-11-10T02:44:44Z</dcterms:modified>
</cp:coreProperties>
</file>